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5.xml" ContentType="application/vnd.openxmlformats-officedocument.presentationml.notesSlide+xml"/>
  <Override PartName="/ppt/embeddings/oleObject3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17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48"/>
  </p:notesMasterIdLst>
  <p:sldIdLst>
    <p:sldId id="263" r:id="rId6"/>
    <p:sldId id="262" r:id="rId7"/>
    <p:sldId id="265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1" r:id="rId17"/>
    <p:sldId id="274" r:id="rId18"/>
    <p:sldId id="275" r:id="rId19"/>
    <p:sldId id="273" r:id="rId20"/>
    <p:sldId id="276" r:id="rId21"/>
    <p:sldId id="277" r:id="rId22"/>
    <p:sldId id="278" r:id="rId23"/>
    <p:sldId id="283" r:id="rId24"/>
    <p:sldId id="282" r:id="rId25"/>
    <p:sldId id="280" r:id="rId26"/>
    <p:sldId id="279" r:id="rId27"/>
    <p:sldId id="284" r:id="rId28"/>
    <p:sldId id="286" r:id="rId29"/>
    <p:sldId id="285" r:id="rId30"/>
    <p:sldId id="287" r:id="rId31"/>
    <p:sldId id="288" r:id="rId32"/>
    <p:sldId id="289" r:id="rId33"/>
    <p:sldId id="290" r:id="rId34"/>
    <p:sldId id="292" r:id="rId35"/>
    <p:sldId id="293" r:id="rId36"/>
    <p:sldId id="294" r:id="rId37"/>
    <p:sldId id="297" r:id="rId38"/>
    <p:sldId id="300" r:id="rId39"/>
    <p:sldId id="295" r:id="rId40"/>
    <p:sldId id="301" r:id="rId41"/>
    <p:sldId id="302" r:id="rId42"/>
    <p:sldId id="303" r:id="rId43"/>
    <p:sldId id="304" r:id="rId44"/>
    <p:sldId id="305" r:id="rId45"/>
    <p:sldId id="306" r:id="rId46"/>
    <p:sldId id="307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797" autoAdjust="0"/>
  </p:normalViewPr>
  <p:slideViewPr>
    <p:cSldViewPr>
      <p:cViewPr varScale="1">
        <p:scale>
          <a:sx n="63" d="100"/>
          <a:sy n="63" d="100"/>
        </p:scale>
        <p:origin x="-240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Sheet1!$C$11:$C$23</c:f>
              <c:strCache>
                <c:ptCount val="13"/>
                <c:pt idx="0">
                  <c:v>351-400</c:v>
                </c:pt>
                <c:pt idx="1">
                  <c:v>401-450</c:v>
                </c:pt>
                <c:pt idx="2">
                  <c:v>451-500</c:v>
                </c:pt>
                <c:pt idx="3">
                  <c:v>501-550</c:v>
                </c:pt>
                <c:pt idx="4">
                  <c:v>551-600</c:v>
                </c:pt>
                <c:pt idx="5">
                  <c:v>601-650</c:v>
                </c:pt>
                <c:pt idx="6">
                  <c:v>651-700</c:v>
                </c:pt>
                <c:pt idx="7">
                  <c:v>701-750</c:v>
                </c:pt>
                <c:pt idx="8">
                  <c:v>751-800</c:v>
                </c:pt>
                <c:pt idx="9">
                  <c:v>801-850</c:v>
                </c:pt>
                <c:pt idx="10">
                  <c:v>851-900</c:v>
                </c:pt>
                <c:pt idx="11">
                  <c:v>901-950</c:v>
                </c:pt>
                <c:pt idx="12">
                  <c:v>951-1000</c:v>
                </c:pt>
              </c:strCache>
            </c:strRef>
          </c:cat>
          <c:val>
            <c:numRef>
              <c:f>Sheet1!$D$11:$D$23</c:f>
              <c:numCache>
                <c:formatCode>General</c:formatCode>
                <c:ptCount val="13"/>
                <c:pt idx="0">
                  <c:v>1.0</c:v>
                </c:pt>
                <c:pt idx="1">
                  <c:v>3.0</c:v>
                </c:pt>
                <c:pt idx="2">
                  <c:v>3.0</c:v>
                </c:pt>
                <c:pt idx="3">
                  <c:v>2.0</c:v>
                </c:pt>
                <c:pt idx="4">
                  <c:v>4.0</c:v>
                </c:pt>
                <c:pt idx="5">
                  <c:v>1.0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7612856"/>
        <c:axId val="2117616984"/>
      </c:barChart>
      <c:catAx>
        <c:axId val="2117612856"/>
        <c:scaling>
          <c:orientation val="minMax"/>
        </c:scaling>
        <c:delete val="0"/>
        <c:axPos val="b"/>
        <c:majorTickMark val="out"/>
        <c:minorTickMark val="none"/>
        <c:tickLblPos val="nextTo"/>
        <c:crossAx val="2117616984"/>
        <c:crosses val="autoZero"/>
        <c:auto val="1"/>
        <c:lblAlgn val="ctr"/>
        <c:lblOffset val="100"/>
        <c:noMultiLvlLbl val="0"/>
      </c:catAx>
      <c:valAx>
        <c:axId val="2117616984"/>
        <c:scaling>
          <c:orientation val="minMax"/>
          <c:max val="5.0"/>
        </c:scaling>
        <c:delete val="0"/>
        <c:axPos val="l"/>
        <c:numFmt formatCode="General" sourceLinked="1"/>
        <c:majorTickMark val="out"/>
        <c:minorTickMark val="none"/>
        <c:tickLblPos val="nextTo"/>
        <c:crossAx val="2117612856"/>
        <c:crosses val="autoZero"/>
        <c:crossBetween val="between"/>
        <c:majorUnit val="1.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F673D-5381-4BA3-8FC8-13C49D30084E}" type="datetimeFigureOut">
              <a:rPr lang="en-GB" smtClean="0"/>
              <a:t>17/10/2012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464C4-9324-4937-A334-F0C020509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30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DAA24-BFEA-4DE7-A494-8B5A161C8C8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Fill in scores with students.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464C4-9324-4937-A334-F0C020509E6A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719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Then</a:t>
            </a:r>
            <a:r>
              <a:rPr lang="en-GB" baseline="0" dirty="0" smtClean="0"/>
              <a:t> fill in </a:t>
            </a:r>
            <a:r>
              <a:rPr lang="en-GB" baseline="0" dirty="0" smtClean="0"/>
              <a:t>frequency with the students.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464C4-9324-4937-A334-F0C020509E6A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3158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what it should look like. </a:t>
            </a:r>
          </a:p>
          <a:p>
            <a:r>
              <a:rPr lang="en-GB" dirty="0" smtClean="0"/>
              <a:t>Get</a:t>
            </a:r>
            <a:r>
              <a:rPr lang="en-GB" baseline="0" dirty="0" smtClean="0"/>
              <a:t> the students to draw a graph.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464C4-9324-4937-A334-F0C020509E6A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530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Axis titles are missing. </a:t>
            </a:r>
          </a:p>
          <a:p>
            <a:r>
              <a:rPr lang="en-GB" dirty="0" smtClean="0"/>
              <a:t>Ask students what titles could be given for the axes.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464C4-9324-4937-A334-F0C020509E6A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05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 should</a:t>
            </a:r>
            <a:r>
              <a:rPr lang="en-GB" baseline="0" dirty="0" smtClean="0"/>
              <a:t> do </a:t>
            </a:r>
            <a:r>
              <a:rPr lang="en-GB" baseline="0" dirty="0" smtClean="0"/>
              <a:t>these two on </a:t>
            </a:r>
            <a:r>
              <a:rPr lang="en-GB" baseline="0" dirty="0" smtClean="0"/>
              <a:t>their own.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464C4-9324-4937-A334-F0C020509E6A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984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students for interpretation.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464C4-9324-4937-A334-F0C020509E6A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2654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Explain what a z-score is. </a:t>
            </a:r>
          </a:p>
          <a:p>
            <a:r>
              <a:rPr lang="en-GB" dirty="0" smtClean="0"/>
              <a:t>Explain how to work it out. </a:t>
            </a:r>
          </a:p>
          <a:p>
            <a:r>
              <a:rPr lang="en-GB" dirty="0" smtClean="0"/>
              <a:t>Ask students for these values.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464C4-9324-4937-A334-F0C020509E6A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0312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</a:t>
            </a:r>
            <a:r>
              <a:rPr lang="en-GB" baseline="0" dirty="0" smtClean="0"/>
              <a:t> is z?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464C4-9324-4937-A334-F0C020509E6A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2923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Draw it out first.</a:t>
            </a:r>
          </a:p>
          <a:p>
            <a:r>
              <a:rPr lang="en-GB" dirty="0" smtClean="0"/>
              <a:t>This is what it should look like.</a:t>
            </a:r>
          </a:p>
          <a:p>
            <a:r>
              <a:rPr lang="en-GB" dirty="0" smtClean="0"/>
              <a:t>We know what z is – now we look it up in table.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464C4-9324-4937-A334-F0C020509E6A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061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Section</a:t>
            </a:r>
            <a:r>
              <a:rPr lang="en-GB" baseline="0" dirty="0" smtClean="0"/>
              <a:t> from table. </a:t>
            </a:r>
          </a:p>
          <a:p>
            <a:r>
              <a:rPr lang="en-GB" baseline="0" dirty="0" smtClean="0"/>
              <a:t>Get them to work out percentage.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464C4-9324-4937-A334-F0C020509E6A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69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Explain the mean.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464C4-9324-4937-A334-F0C020509E6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3998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Give</a:t>
            </a:r>
            <a:r>
              <a:rPr lang="en-GB" baseline="0" dirty="0" smtClean="0"/>
              <a:t> them time to work out these two questions.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464C4-9324-4937-A334-F0C020509E6A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5890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what we want to work out.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464C4-9324-4937-A334-F0C020509E6A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2195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Show them how to do Question 4 in SPSS. </a:t>
            </a:r>
          </a:p>
          <a:p>
            <a:r>
              <a:rPr lang="en-GB" dirty="0" smtClean="0"/>
              <a:t>Make sure boxplots</a:t>
            </a:r>
            <a:r>
              <a:rPr lang="en-GB" baseline="0" dirty="0" smtClean="0"/>
              <a:t> are selected.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464C4-9324-4937-A334-F0C020509E6A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2202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Go through output. </a:t>
            </a:r>
          </a:p>
          <a:p>
            <a:r>
              <a:rPr lang="en-GB" dirty="0" smtClean="0"/>
              <a:t>- Go</a:t>
            </a:r>
            <a:r>
              <a:rPr lang="en-GB" baseline="0" dirty="0" smtClean="0"/>
              <a:t> through output again after removing outlier.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464C4-9324-4937-A334-F0C020509E6A}" type="slidenum">
              <a:rPr lang="en-GB" smtClean="0">
                <a:solidFill>
                  <a:prstClr val="black"/>
                </a:solidFill>
              </a:rPr>
              <a:pPr/>
              <a:t>37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3905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Go through output.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464C4-9324-4937-A334-F0C020509E6A}" type="slidenum">
              <a:rPr lang="en-GB" smtClean="0">
                <a:solidFill>
                  <a:prstClr val="black"/>
                </a:solidFill>
              </a:rPr>
              <a:pPr/>
              <a:t>38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3905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464C4-9324-4937-A334-F0C020509E6A}" type="slidenum">
              <a:rPr lang="en-GB" smtClean="0">
                <a:solidFill>
                  <a:prstClr val="black"/>
                </a:solidFill>
              </a:rPr>
              <a:pPr/>
              <a:t>39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3905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Get them to do Question</a:t>
            </a:r>
            <a:r>
              <a:rPr lang="en-GB" baseline="0" dirty="0" smtClean="0"/>
              <a:t> 5 </a:t>
            </a:r>
            <a:r>
              <a:rPr lang="en-GB" baseline="0" smtClean="0"/>
              <a:t>by themselves.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464C4-9324-4937-A334-F0C020509E6A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441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Explain the median. </a:t>
            </a:r>
          </a:p>
          <a:p>
            <a:r>
              <a:rPr lang="en-GB" dirty="0" smtClean="0"/>
              <a:t>Then give students time to work this out before going through the answers.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464C4-9324-4937-A334-F0C020509E6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239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Explain the difference.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464C4-9324-4937-A334-F0C020509E6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713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Go through these step-by-step.</a:t>
            </a:r>
            <a:r>
              <a:rPr lang="en-GB" baseline="0" dirty="0" smtClean="0"/>
              <a:t> </a:t>
            </a:r>
          </a:p>
          <a:p>
            <a:r>
              <a:rPr lang="en-GB" baseline="0" dirty="0" smtClean="0"/>
              <a:t>Give students time to work out each bit.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464C4-9324-4937-A334-F0C020509E6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514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Get them to do it for the population SD too.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464C4-9324-4937-A334-F0C020509E6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721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3FFE9F3-224C-44FF-879D-3C00F9E5FB1C}" type="slidenum">
              <a:rPr lang="en-GB">
                <a:latin typeface="Times New Roman" pitchFamily="18" charset="0"/>
              </a:rPr>
              <a:pPr eaLnBrk="1" hangingPunct="1"/>
              <a:t>13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Ask students for answers. 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3FFE9F3-224C-44FF-879D-3C00F9E5FB1C}" type="slidenum">
              <a:rPr lang="en-GB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14</a:t>
            </a:fld>
            <a:endParaRPr lang="en-GB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Get students to work out how many scores and percentages.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464C4-9324-4937-A334-F0C020509E6A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376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D04A-50BA-4F75-85AF-370DD77BE29D}" type="datetimeFigureOut">
              <a:rPr lang="en-GB" smtClean="0"/>
              <a:t>17/10/2012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AB3A-3411-4958-B81C-2FDBF2F99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93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D04A-50BA-4F75-85AF-370DD77BE29D}" type="datetimeFigureOut">
              <a:rPr lang="en-GB" smtClean="0"/>
              <a:t>17/10/2012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AB3A-3411-4958-B81C-2FDBF2F99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8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D04A-50BA-4F75-85AF-370DD77BE29D}" type="datetimeFigureOut">
              <a:rPr lang="en-GB" smtClean="0"/>
              <a:t>17/10/2012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AB3A-3411-4958-B81C-2FDBF2F99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350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F1A57E-154B-4CDF-99BE-5FDAFB105DDB}" type="datetimeFigureOut">
              <a:rPr lang="en-US" smtClean="0"/>
              <a:pPr/>
              <a:t>17/10/2012</a:t>
            </a:fld>
            <a:endParaRPr lang="en-US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5F5E6C-13B6-4DDC-AF25-DACE9E21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37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1A57E-154B-4CDF-99BE-5FDAFB105DDB}" type="datetimeFigureOut">
              <a:rPr lang="en-US" smtClean="0">
                <a:solidFill>
                  <a:prstClr val="black"/>
                </a:solidFill>
              </a:rPr>
              <a:pPr/>
              <a:t>17/10/2012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5E6C-13B6-4DDC-AF25-DACE9E21D1A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07694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1A57E-154B-4CDF-99BE-5FDAFB105DDB}" type="datetimeFigureOut">
              <a:rPr lang="en-US" smtClean="0">
                <a:solidFill>
                  <a:prstClr val="white"/>
                </a:solidFill>
              </a:rPr>
              <a:pPr/>
              <a:t>17/10/2012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5E6C-13B6-4DDC-AF25-DACE9E21D1A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26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1A57E-154B-4CDF-99BE-5FDAFB105DDB}" type="datetimeFigureOut">
              <a:rPr lang="en-US" smtClean="0">
                <a:solidFill>
                  <a:prstClr val="white"/>
                </a:solidFill>
              </a:rPr>
              <a:pPr/>
              <a:t>17/10/2012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5E6C-13B6-4DDC-AF25-DACE9E21D1A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91995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1A57E-154B-4CDF-99BE-5FDAFB105DDB}" type="datetimeFigureOut">
              <a:rPr lang="en-US" smtClean="0">
                <a:solidFill>
                  <a:prstClr val="black"/>
                </a:solidFill>
              </a:rPr>
              <a:pPr/>
              <a:t>17/10/2012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5E6C-13B6-4DDC-AF25-DACE9E21D1A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560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1A57E-154B-4CDF-99BE-5FDAFB105DDB}" type="datetimeFigureOut">
              <a:rPr lang="en-US" smtClean="0">
                <a:solidFill>
                  <a:prstClr val="white"/>
                </a:solidFill>
              </a:rPr>
              <a:pPr/>
              <a:t>17/10/2012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5E6C-13B6-4DDC-AF25-DACE9E21D1A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93178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1A57E-154B-4CDF-99BE-5FDAFB105DDB}" type="datetimeFigureOut">
              <a:rPr lang="en-US" smtClean="0">
                <a:solidFill>
                  <a:prstClr val="black"/>
                </a:solidFill>
              </a:rPr>
              <a:pPr/>
              <a:t>17/10/2012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5E6C-13B6-4DDC-AF25-DACE9E21D1A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199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F1A57E-154B-4CDF-99BE-5FDAFB105DDB}" type="datetimeFigureOut">
              <a:rPr lang="en-US" smtClean="0">
                <a:solidFill>
                  <a:prstClr val="black"/>
                </a:solidFill>
              </a:rPr>
              <a:pPr/>
              <a:t>17/10/2012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5E6C-13B6-4DDC-AF25-DACE9E21D1A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772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D04A-50BA-4F75-85AF-370DD77BE29D}" type="datetimeFigureOut">
              <a:rPr lang="en-GB" smtClean="0"/>
              <a:t>17/10/2012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AB3A-3411-4958-B81C-2FDBF2F99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1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F1A57E-154B-4CDF-99BE-5FDAFB105DDB}" type="datetimeFigureOut">
              <a:rPr lang="en-US" smtClean="0">
                <a:solidFill>
                  <a:prstClr val="white"/>
                </a:solidFill>
              </a:rPr>
              <a:pPr/>
              <a:t>17/10/2012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5F5E6C-13B6-4DDC-AF25-DACE9E21D1A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4107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1A57E-154B-4CDF-99BE-5FDAFB105DDB}" type="datetimeFigureOut">
              <a:rPr lang="en-US" smtClean="0">
                <a:solidFill>
                  <a:prstClr val="black"/>
                </a:solidFill>
              </a:rPr>
              <a:pPr/>
              <a:t>17/10/2012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5E6C-13B6-4DDC-AF25-DACE9E21D1A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458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1A57E-154B-4CDF-99BE-5FDAFB105DDB}" type="datetimeFigureOut">
              <a:rPr lang="en-US" smtClean="0">
                <a:solidFill>
                  <a:prstClr val="black"/>
                </a:solidFill>
              </a:rPr>
              <a:pPr/>
              <a:t>17/10/2012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5E6C-13B6-4DDC-AF25-DACE9E21D1A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8876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055AA-AE86-47B0-A084-A66DDA09FA4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707866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3E6EC-8F81-488E-9365-6083CB0EEA8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0803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1966C-B5F2-42E2-AB2A-10CCA8C0A07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669521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63133-43C3-4E35-B091-361A9B8760A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060725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463DF-E8B5-400C-B2F2-7FCDD17AF47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468121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646C4-BCF3-4E75-BF38-12476A14CDF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468027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94C51-56EF-4036-A8CC-88E02057608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407509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D04A-50BA-4F75-85AF-370DD77BE29D}" type="datetimeFigureOut">
              <a:rPr lang="en-GB" smtClean="0"/>
              <a:t>17/10/2012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AB3A-3411-4958-B81C-2FDBF2F99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6442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B8BA9-F508-4AB4-9E3E-C1052B48495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077459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BFCE0-BA3A-499B-B132-DA1E565F44A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603646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5622E-D5D7-4775-AA70-4257961A232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93554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3718A-1B2B-4466-B910-36C7BCE5F3D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258194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055AA-AE86-47B0-A084-A66DDA09FA4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445562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3E6EC-8F81-488E-9365-6083CB0EEA8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026877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1966C-B5F2-42E2-AB2A-10CCA8C0A07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940047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63133-43C3-4E35-B091-361A9B8760A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71259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463DF-E8B5-400C-B2F2-7FCDD17AF47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377999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646C4-BCF3-4E75-BF38-12476A14CDF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29196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D04A-50BA-4F75-85AF-370DD77BE29D}" type="datetimeFigureOut">
              <a:rPr lang="en-GB" smtClean="0"/>
              <a:t>17/10/2012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AB3A-3411-4958-B81C-2FDBF2F99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4984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94C51-56EF-4036-A8CC-88E02057608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319645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B8BA9-F508-4AB4-9E3E-C1052B48495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359113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BFCE0-BA3A-499B-B132-DA1E565F44A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200943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5622E-D5D7-4775-AA70-4257961A232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253677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3718A-1B2B-4466-B910-36C7BCE5F3D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832256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E7DE3-4601-4AA4-AA16-165D35C339B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371170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3FB79C-A857-4AC2-9EB0-F6A509C8235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664928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15C3F-2AD7-4E8D-AA55-20C9BC5BB5A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724716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C00C64-9C2C-4583-8DA9-3838D6F7B1F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309063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06DA25-DE49-4D08-B8C9-4BB7940B0E7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785806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D04A-50BA-4F75-85AF-370DD77BE29D}" type="datetimeFigureOut">
              <a:rPr lang="en-GB" smtClean="0"/>
              <a:t>17/10/2012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AB3A-3411-4958-B81C-2FDBF2F99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3570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D7CDC7-F337-4FF3-9908-14154CF30D9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441154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176973-AEBC-4867-AA86-5127047774F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760465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30156-C3CF-48A4-B16F-4DE4F4E81C5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520902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FFCE5-400F-405D-9D6F-D6C07B55CC5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015335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E3F8F0-D755-485B-AB57-76AE8C23B75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931478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5906DE-78C8-43A0-BDF9-E232FBB2A42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507342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D04A-50BA-4F75-85AF-370DD77BE29D}" type="datetimeFigureOut">
              <a:rPr lang="en-GB" smtClean="0"/>
              <a:t>17/10/2012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AB3A-3411-4958-B81C-2FDBF2F99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92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D04A-50BA-4F75-85AF-370DD77BE29D}" type="datetimeFigureOut">
              <a:rPr lang="en-GB" smtClean="0"/>
              <a:t>17/10/2012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AB3A-3411-4958-B81C-2FDBF2F99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410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D04A-50BA-4F75-85AF-370DD77BE29D}" type="datetimeFigureOut">
              <a:rPr lang="en-GB" smtClean="0"/>
              <a:t>17/10/2012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AB3A-3411-4958-B81C-2FDBF2F99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92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D04A-50BA-4F75-85AF-370DD77BE29D}" type="datetimeFigureOut">
              <a:rPr lang="en-GB" smtClean="0"/>
              <a:t>17/10/2012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AB3A-3411-4958-B81C-2FDBF2F99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55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2D04A-50BA-4F75-85AF-370DD77BE29D}" type="datetimeFigureOut">
              <a:rPr lang="en-GB" smtClean="0"/>
              <a:t>17/10/2012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6AB3A-3411-4958-B81C-2FDBF2F99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280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F1A57E-154B-4CDF-99BE-5FDAFB105DDB}" type="datetimeFigureOut">
              <a:rPr lang="en-US" smtClean="0">
                <a:solidFill>
                  <a:prstClr val="black"/>
                </a:solidFill>
              </a:rPr>
              <a:pPr/>
              <a:t>17/10/2012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85F5E6C-13B6-4DDC-AF25-DACE9E21D1A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21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C950ABA-7231-4567-A4EF-9BCAE23B13EF}" type="slidenum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82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xmlns:p14="http://schemas.microsoft.com/office/powerpoint/2010/main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C950ABA-7231-4567-A4EF-9BCAE23B13EF}" type="slidenum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40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xmlns:p14="http://schemas.microsoft.com/office/powerpoint/2010/main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1F1537-42B4-4EE4-8568-C33C3800F040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72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9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3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4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7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Research Skills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2060848"/>
            <a:ext cx="8389174" cy="1942032"/>
          </a:xfrm>
        </p:spPr>
        <p:txBody>
          <a:bodyPr/>
          <a:lstStyle/>
          <a:p>
            <a:r>
              <a:rPr lang="en-GB" dirty="0" smtClean="0"/>
              <a:t>Week 7: Means, SDs &amp; z-scores problem sheet (answers)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517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3400" y="3429000"/>
            <a:ext cx="8153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b="1" i="1" dirty="0">
              <a:solidFill>
                <a:srgbClr val="00FF00"/>
              </a:solidFill>
              <a:latin typeface="Arial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(e) Divide this by the total number of scores, to get the </a:t>
            </a:r>
            <a:r>
              <a:rPr lang="en-GB" sz="2400" b="1" i="1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variance</a:t>
            </a:r>
            <a:endParaRPr lang="en-GB" sz="2400" b="1" dirty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304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371600" y="685800"/>
            <a:ext cx="6019800" cy="2438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5783263" y="1185863"/>
            <a:ext cx="712787" cy="1587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963988" y="654050"/>
            <a:ext cx="415925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800" b="1">
                <a:solidFill>
                  <a:srgbClr val="FF0000"/>
                </a:solidFill>
                <a:latin typeface="Symbol" pitchFamily="18" charset="2"/>
              </a:rPr>
              <a:t>(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2735263" y="2220913"/>
            <a:ext cx="120650" cy="603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855913" y="2230438"/>
            <a:ext cx="174625" cy="854075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5867400" y="1219200"/>
            <a:ext cx="54292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 i="1">
                <a:solidFill>
                  <a:srgbClr val="FF0000"/>
                </a:solidFill>
              </a:rPr>
              <a:t>X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278313" y="1187450"/>
            <a:ext cx="54292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 i="1">
                <a:solidFill>
                  <a:srgbClr val="FF0000"/>
                </a:solidFill>
              </a:rPr>
              <a:t>X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457325" y="1697038"/>
            <a:ext cx="690563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 i="1">
                <a:solidFill>
                  <a:srgbClr val="000000"/>
                </a:solidFill>
              </a:rPr>
              <a:t>s</a:t>
            </a: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3333750" y="1244600"/>
            <a:ext cx="4810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5300" b="1">
                <a:solidFill>
                  <a:srgbClr val="FF0000"/>
                </a:solidFill>
                <a:latin typeface="Symbol" pitchFamily="18" charset="2"/>
              </a:rPr>
              <a:t>å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5124450" y="1093788"/>
            <a:ext cx="44767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>
                <a:solidFill>
                  <a:srgbClr val="FF0000"/>
                </a:solidFill>
                <a:latin typeface="Symbol" pitchFamily="18" charset="2"/>
              </a:rPr>
              <a:t>-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017713" y="1603375"/>
            <a:ext cx="992187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>
                <a:solidFill>
                  <a:srgbClr val="000000"/>
                </a:solidFill>
                <a:latin typeface="Symbol" pitchFamily="18" charset="2"/>
              </a:rPr>
              <a:t>=</a:t>
            </a: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375" name="Rectangle 16"/>
          <p:cNvSpPr>
            <a:spLocks noChangeArrowheads="1"/>
          </p:cNvSpPr>
          <p:nvPr/>
        </p:nvSpPr>
        <p:spPr bwMode="auto">
          <a:xfrm>
            <a:off x="6572250" y="609600"/>
            <a:ext cx="415925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800" b="1">
                <a:solidFill>
                  <a:srgbClr val="FF0000"/>
                </a:solidFill>
                <a:latin typeface="Symbol" pitchFamily="18" charset="2"/>
              </a:rPr>
              <a:t>)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5376" name="Line 17"/>
          <p:cNvSpPr>
            <a:spLocks noChangeShapeType="1"/>
          </p:cNvSpPr>
          <p:nvPr/>
        </p:nvSpPr>
        <p:spPr bwMode="auto">
          <a:xfrm>
            <a:off x="3317875" y="2173288"/>
            <a:ext cx="3940175" cy="1587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377" name="Line 18"/>
          <p:cNvSpPr>
            <a:spLocks noChangeShapeType="1"/>
          </p:cNvSpPr>
          <p:nvPr/>
        </p:nvSpPr>
        <p:spPr bwMode="auto">
          <a:xfrm flipV="1">
            <a:off x="3048000" y="814388"/>
            <a:ext cx="201613" cy="2225675"/>
          </a:xfrm>
          <a:prstGeom prst="line">
            <a:avLst/>
          </a:prstGeom>
          <a:noFill/>
          <a:ln w="1746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378" name="Line 19"/>
          <p:cNvSpPr>
            <a:spLocks noChangeShapeType="1"/>
          </p:cNvSpPr>
          <p:nvPr/>
        </p:nvSpPr>
        <p:spPr bwMode="auto">
          <a:xfrm>
            <a:off x="3249613" y="814388"/>
            <a:ext cx="4044950" cy="1587"/>
          </a:xfrm>
          <a:prstGeom prst="line">
            <a:avLst/>
          </a:prstGeom>
          <a:noFill/>
          <a:ln w="1746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379" name="Rectangle 20"/>
          <p:cNvSpPr>
            <a:spLocks noChangeArrowheads="1"/>
          </p:cNvSpPr>
          <p:nvPr/>
        </p:nvSpPr>
        <p:spPr bwMode="auto">
          <a:xfrm>
            <a:off x="5060950" y="2287588"/>
            <a:ext cx="452438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 i="1">
                <a:solidFill>
                  <a:srgbClr val="FF0000"/>
                </a:solidFill>
              </a:rPr>
              <a:t>n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5380" name="Rectangle 21"/>
          <p:cNvSpPr>
            <a:spLocks noChangeArrowheads="1"/>
          </p:cNvSpPr>
          <p:nvPr/>
        </p:nvSpPr>
        <p:spPr bwMode="auto">
          <a:xfrm>
            <a:off x="6829425" y="823913"/>
            <a:ext cx="3048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4800" b="1">
                <a:solidFill>
                  <a:srgbClr val="FF0000"/>
                </a:solidFill>
              </a:rPr>
              <a:t>2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622164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33400" y="3429000"/>
            <a:ext cx="8153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b="1" i="1" dirty="0">
              <a:solidFill>
                <a:srgbClr val="00FF00"/>
              </a:solidFill>
              <a:latin typeface="Arial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(f) Standard deviation is the square root of the variance (we do this to get back to the original units</a:t>
            </a:r>
            <a:r>
              <a:rPr lang="en-GB" sz="2400" b="1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)</a:t>
            </a:r>
            <a:endParaRPr lang="en-GB" sz="2400" b="1" dirty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304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371600" y="685800"/>
            <a:ext cx="6019800" cy="2438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5783263" y="1185863"/>
            <a:ext cx="712787" cy="1587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963988" y="654050"/>
            <a:ext cx="415925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800" b="1">
                <a:solidFill>
                  <a:srgbClr val="FF0000"/>
                </a:solidFill>
                <a:latin typeface="Symbol" pitchFamily="18" charset="2"/>
              </a:rPr>
              <a:t>(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2735263" y="2220913"/>
            <a:ext cx="120650" cy="60325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855913" y="2230438"/>
            <a:ext cx="174625" cy="854075"/>
          </a:xfrm>
          <a:prstGeom prst="line">
            <a:avLst/>
          </a:prstGeom>
          <a:noFill/>
          <a:ln w="3651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5867400" y="1219200"/>
            <a:ext cx="54292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 i="1">
                <a:solidFill>
                  <a:srgbClr val="FF0000"/>
                </a:solidFill>
              </a:rPr>
              <a:t>X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278313" y="1187450"/>
            <a:ext cx="54292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 i="1">
                <a:solidFill>
                  <a:srgbClr val="FF0000"/>
                </a:solidFill>
              </a:rPr>
              <a:t>X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1457325" y="1697038"/>
            <a:ext cx="690563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 i="1">
                <a:solidFill>
                  <a:srgbClr val="000000"/>
                </a:solidFill>
              </a:rPr>
              <a:t>s</a:t>
            </a: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3333750" y="1244600"/>
            <a:ext cx="4810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5300" b="1">
                <a:solidFill>
                  <a:srgbClr val="FF0000"/>
                </a:solidFill>
                <a:latin typeface="Symbol" pitchFamily="18" charset="2"/>
              </a:rPr>
              <a:t>å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124450" y="1093788"/>
            <a:ext cx="44767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>
                <a:solidFill>
                  <a:srgbClr val="FF0000"/>
                </a:solidFill>
                <a:latin typeface="Symbol" pitchFamily="18" charset="2"/>
              </a:rPr>
              <a:t>-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2017713" y="1603375"/>
            <a:ext cx="992187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>
                <a:solidFill>
                  <a:srgbClr val="000000"/>
                </a:solidFill>
                <a:latin typeface="Symbol" pitchFamily="18" charset="2"/>
              </a:rPr>
              <a:t>=</a:t>
            </a: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572250" y="609600"/>
            <a:ext cx="415925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800" b="1">
                <a:solidFill>
                  <a:srgbClr val="FF0000"/>
                </a:solidFill>
                <a:latin typeface="Symbol" pitchFamily="18" charset="2"/>
              </a:rPr>
              <a:t>)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3317875" y="2173288"/>
            <a:ext cx="3940175" cy="1587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V="1">
            <a:off x="3048000" y="814388"/>
            <a:ext cx="201613" cy="2225675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249613" y="814388"/>
            <a:ext cx="4044950" cy="1587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5060950" y="2287588"/>
            <a:ext cx="452438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 i="1">
                <a:solidFill>
                  <a:srgbClr val="FF0000"/>
                </a:solidFill>
              </a:rPr>
              <a:t>n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6829425" y="823913"/>
            <a:ext cx="3048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4800" b="1">
                <a:solidFill>
                  <a:srgbClr val="FF0000"/>
                </a:solidFill>
              </a:rPr>
              <a:t>2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998588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sample </a:t>
            </a:r>
            <a:r>
              <a:rPr lang="en-GB" dirty="0" err="1"/>
              <a:t>s.d.</a:t>
            </a:r>
            <a:r>
              <a:rPr lang="en-GB" dirty="0"/>
              <a:t> (using the "n" formula) =</a:t>
            </a:r>
            <a:r>
              <a:rPr lang="en-GB" dirty="0" smtClean="0"/>
              <a:t> 6.87</a:t>
            </a:r>
          </a:p>
          <a:p>
            <a:endParaRPr lang="en-GB" dirty="0"/>
          </a:p>
          <a:p>
            <a:r>
              <a:rPr lang="en-GB" dirty="0" smtClean="0"/>
              <a:t>estimated </a:t>
            </a:r>
            <a:r>
              <a:rPr lang="en-GB" dirty="0"/>
              <a:t>population </a:t>
            </a:r>
            <a:r>
              <a:rPr lang="en-GB" dirty="0" err="1"/>
              <a:t>s.d.</a:t>
            </a:r>
            <a:r>
              <a:rPr lang="en-GB" dirty="0"/>
              <a:t> (using the "n-1" formula) =</a:t>
            </a:r>
            <a:r>
              <a:rPr lang="en-GB" dirty="0" smtClean="0"/>
              <a:t> </a:t>
            </a:r>
            <a:r>
              <a:rPr lang="en-GB" dirty="0"/>
              <a:t>7.00.</a:t>
            </a:r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/>
              <a:t>Question 1 b (Answers)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62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1"/>
          <p:cNvSpPr txBox="1">
            <a:spLocks noChangeArrowheads="1"/>
          </p:cNvSpPr>
          <p:nvPr/>
        </p:nvSpPr>
        <p:spPr bwMode="auto">
          <a:xfrm>
            <a:off x="879872" y="4859338"/>
            <a:ext cx="7620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/>
              <a:t>                   </a:t>
            </a:r>
            <a:r>
              <a:rPr lang="en-GB" sz="2000" b="1" dirty="0"/>
              <a:t>-3           -2         -1      mean      +1         +2            +3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 dirty="0"/>
              <a:t>              Number of standard deviations either side of mean</a:t>
            </a:r>
          </a:p>
        </p:txBody>
      </p:sp>
      <p:sp>
        <p:nvSpPr>
          <p:cNvPr id="16388" name="Line 14"/>
          <p:cNvSpPr>
            <a:spLocks noChangeShapeType="1"/>
          </p:cNvSpPr>
          <p:nvPr/>
        </p:nvSpPr>
        <p:spPr bwMode="auto">
          <a:xfrm>
            <a:off x="2299097" y="1966913"/>
            <a:ext cx="0" cy="2892425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89" name="Line 15"/>
          <p:cNvSpPr>
            <a:spLocks noChangeShapeType="1"/>
          </p:cNvSpPr>
          <p:nvPr/>
        </p:nvSpPr>
        <p:spPr bwMode="auto">
          <a:xfrm>
            <a:off x="4159647" y="1966913"/>
            <a:ext cx="0" cy="28924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0" name="Line 16"/>
          <p:cNvSpPr>
            <a:spLocks noChangeShapeType="1"/>
          </p:cNvSpPr>
          <p:nvPr/>
        </p:nvSpPr>
        <p:spPr bwMode="auto">
          <a:xfrm>
            <a:off x="3315097" y="1990725"/>
            <a:ext cx="0" cy="28924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1" name="Line 17"/>
          <p:cNvSpPr>
            <a:spLocks noChangeShapeType="1"/>
          </p:cNvSpPr>
          <p:nvPr/>
        </p:nvSpPr>
        <p:spPr bwMode="auto">
          <a:xfrm>
            <a:off x="5910660" y="1966913"/>
            <a:ext cx="0" cy="28924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2" name="Line 18"/>
          <p:cNvSpPr>
            <a:spLocks noChangeShapeType="1"/>
          </p:cNvSpPr>
          <p:nvPr/>
        </p:nvSpPr>
        <p:spPr bwMode="auto">
          <a:xfrm>
            <a:off x="6785372" y="1966913"/>
            <a:ext cx="0" cy="28924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3" name="Line 19"/>
          <p:cNvSpPr>
            <a:spLocks noChangeShapeType="1"/>
          </p:cNvSpPr>
          <p:nvPr/>
        </p:nvSpPr>
        <p:spPr bwMode="auto">
          <a:xfrm>
            <a:off x="7990285" y="1966913"/>
            <a:ext cx="0" cy="2892425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6394" name="Group 32"/>
          <p:cNvGrpSpPr>
            <a:grpSpLocks/>
          </p:cNvGrpSpPr>
          <p:nvPr/>
        </p:nvGrpSpPr>
        <p:grpSpPr bwMode="auto">
          <a:xfrm>
            <a:off x="848122" y="1125538"/>
            <a:ext cx="7880350" cy="3455987"/>
            <a:chOff x="652" y="1200"/>
            <a:chExt cx="4964" cy="2177"/>
          </a:xfrm>
        </p:grpSpPr>
        <p:grpSp>
          <p:nvGrpSpPr>
            <p:cNvPr id="16405" name="Group 10"/>
            <p:cNvGrpSpPr>
              <a:grpSpLocks/>
            </p:cNvGrpSpPr>
            <p:nvPr/>
          </p:nvGrpSpPr>
          <p:grpSpPr bwMode="auto">
            <a:xfrm>
              <a:off x="652" y="1479"/>
              <a:ext cx="4964" cy="1866"/>
              <a:chOff x="192" y="3360"/>
              <a:chExt cx="3456" cy="2016"/>
            </a:xfrm>
          </p:grpSpPr>
          <p:sp>
            <p:nvSpPr>
              <p:cNvPr id="16407" name="Line 5"/>
              <p:cNvSpPr>
                <a:spLocks noChangeShapeType="1"/>
              </p:cNvSpPr>
              <p:nvPr/>
            </p:nvSpPr>
            <p:spPr bwMode="auto">
              <a:xfrm>
                <a:off x="192" y="5184"/>
                <a:ext cx="34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8" name="Freeform 7"/>
              <p:cNvSpPr>
                <a:spLocks/>
              </p:cNvSpPr>
              <p:nvPr/>
            </p:nvSpPr>
            <p:spPr bwMode="auto">
              <a:xfrm>
                <a:off x="432" y="3600"/>
                <a:ext cx="1569" cy="1536"/>
              </a:xfrm>
              <a:custGeom>
                <a:avLst/>
                <a:gdLst>
                  <a:gd name="T0" fmla="*/ 1228 w 1774"/>
                  <a:gd name="T1" fmla="*/ 0 h 1895"/>
                  <a:gd name="T2" fmla="*/ 1165 w 1774"/>
                  <a:gd name="T3" fmla="*/ 15 h 1895"/>
                  <a:gd name="T4" fmla="*/ 1122 w 1774"/>
                  <a:gd name="T5" fmla="*/ 24 h 1895"/>
                  <a:gd name="T6" fmla="*/ 1060 w 1774"/>
                  <a:gd name="T7" fmla="*/ 41 h 1895"/>
                  <a:gd name="T8" fmla="*/ 965 w 1774"/>
                  <a:gd name="T9" fmla="*/ 105 h 1895"/>
                  <a:gd name="T10" fmla="*/ 923 w 1774"/>
                  <a:gd name="T11" fmla="*/ 145 h 1895"/>
                  <a:gd name="T12" fmla="*/ 913 w 1774"/>
                  <a:gd name="T13" fmla="*/ 169 h 1895"/>
                  <a:gd name="T14" fmla="*/ 870 w 1774"/>
                  <a:gd name="T15" fmla="*/ 210 h 1895"/>
                  <a:gd name="T16" fmla="*/ 776 w 1774"/>
                  <a:gd name="T17" fmla="*/ 452 h 1895"/>
                  <a:gd name="T18" fmla="*/ 746 w 1774"/>
                  <a:gd name="T19" fmla="*/ 524 h 1895"/>
                  <a:gd name="T20" fmla="*/ 661 w 1774"/>
                  <a:gd name="T21" fmla="*/ 686 h 1895"/>
                  <a:gd name="T22" fmla="*/ 630 w 1774"/>
                  <a:gd name="T23" fmla="*/ 734 h 1895"/>
                  <a:gd name="T24" fmla="*/ 619 w 1774"/>
                  <a:gd name="T25" fmla="*/ 759 h 1895"/>
                  <a:gd name="T26" fmla="*/ 598 w 1774"/>
                  <a:gd name="T27" fmla="*/ 775 h 1895"/>
                  <a:gd name="T28" fmla="*/ 451 w 1774"/>
                  <a:gd name="T29" fmla="*/ 888 h 1895"/>
                  <a:gd name="T30" fmla="*/ 388 w 1774"/>
                  <a:gd name="T31" fmla="*/ 921 h 1895"/>
                  <a:gd name="T32" fmla="*/ 325 w 1774"/>
                  <a:gd name="T33" fmla="*/ 936 h 1895"/>
                  <a:gd name="T34" fmla="*/ 147 w 1774"/>
                  <a:gd name="T35" fmla="*/ 985 h 1895"/>
                  <a:gd name="T36" fmla="*/ 63 w 1774"/>
                  <a:gd name="T37" fmla="*/ 1001 h 1895"/>
                  <a:gd name="T38" fmla="*/ 0 w 1774"/>
                  <a:gd name="T39" fmla="*/ 1009 h 189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774"/>
                  <a:gd name="T61" fmla="*/ 0 h 1895"/>
                  <a:gd name="T62" fmla="*/ 1774 w 1774"/>
                  <a:gd name="T63" fmla="*/ 1895 h 189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774" h="1895">
                    <a:moveTo>
                      <a:pt x="1774" y="0"/>
                    </a:moveTo>
                    <a:cubicBezTo>
                      <a:pt x="1744" y="10"/>
                      <a:pt x="1714" y="22"/>
                      <a:pt x="1683" y="30"/>
                    </a:cubicBezTo>
                    <a:cubicBezTo>
                      <a:pt x="1663" y="35"/>
                      <a:pt x="1642" y="39"/>
                      <a:pt x="1622" y="45"/>
                    </a:cubicBezTo>
                    <a:cubicBezTo>
                      <a:pt x="1591" y="54"/>
                      <a:pt x="1531" y="76"/>
                      <a:pt x="1531" y="76"/>
                    </a:cubicBezTo>
                    <a:cubicBezTo>
                      <a:pt x="1492" y="135"/>
                      <a:pt x="1461" y="175"/>
                      <a:pt x="1395" y="197"/>
                    </a:cubicBezTo>
                    <a:cubicBezTo>
                      <a:pt x="1358" y="309"/>
                      <a:pt x="1412" y="175"/>
                      <a:pt x="1334" y="273"/>
                    </a:cubicBezTo>
                    <a:cubicBezTo>
                      <a:pt x="1324" y="285"/>
                      <a:pt x="1326" y="304"/>
                      <a:pt x="1319" y="318"/>
                    </a:cubicBezTo>
                    <a:cubicBezTo>
                      <a:pt x="1299" y="359"/>
                      <a:pt x="1288" y="365"/>
                      <a:pt x="1258" y="394"/>
                    </a:cubicBezTo>
                    <a:cubicBezTo>
                      <a:pt x="1220" y="547"/>
                      <a:pt x="1163" y="697"/>
                      <a:pt x="1122" y="849"/>
                    </a:cubicBezTo>
                    <a:cubicBezTo>
                      <a:pt x="1110" y="895"/>
                      <a:pt x="1085" y="938"/>
                      <a:pt x="1077" y="985"/>
                    </a:cubicBezTo>
                    <a:cubicBezTo>
                      <a:pt x="1057" y="1098"/>
                      <a:pt x="1039" y="1207"/>
                      <a:pt x="955" y="1288"/>
                    </a:cubicBezTo>
                    <a:cubicBezTo>
                      <a:pt x="917" y="1405"/>
                      <a:pt x="968" y="1261"/>
                      <a:pt x="910" y="1379"/>
                    </a:cubicBezTo>
                    <a:cubicBezTo>
                      <a:pt x="903" y="1393"/>
                      <a:pt x="903" y="1411"/>
                      <a:pt x="895" y="1425"/>
                    </a:cubicBezTo>
                    <a:cubicBezTo>
                      <a:pt x="888" y="1437"/>
                      <a:pt x="873" y="1444"/>
                      <a:pt x="864" y="1455"/>
                    </a:cubicBezTo>
                    <a:cubicBezTo>
                      <a:pt x="802" y="1537"/>
                      <a:pt x="755" y="1633"/>
                      <a:pt x="652" y="1667"/>
                    </a:cubicBezTo>
                    <a:cubicBezTo>
                      <a:pt x="622" y="1687"/>
                      <a:pt x="596" y="1717"/>
                      <a:pt x="561" y="1728"/>
                    </a:cubicBezTo>
                    <a:cubicBezTo>
                      <a:pt x="531" y="1738"/>
                      <a:pt x="470" y="1758"/>
                      <a:pt x="470" y="1758"/>
                    </a:cubicBezTo>
                    <a:cubicBezTo>
                      <a:pt x="408" y="1822"/>
                      <a:pt x="297" y="1829"/>
                      <a:pt x="213" y="1849"/>
                    </a:cubicBezTo>
                    <a:cubicBezTo>
                      <a:pt x="172" y="1859"/>
                      <a:pt x="132" y="1870"/>
                      <a:pt x="91" y="1880"/>
                    </a:cubicBezTo>
                    <a:cubicBezTo>
                      <a:pt x="61" y="1888"/>
                      <a:pt x="0" y="1895"/>
                      <a:pt x="0" y="1895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9" name="Freeform 8"/>
              <p:cNvSpPr>
                <a:spLocks/>
              </p:cNvSpPr>
              <p:nvPr/>
            </p:nvSpPr>
            <p:spPr bwMode="auto">
              <a:xfrm flipH="1">
                <a:off x="2016" y="3600"/>
                <a:ext cx="1584" cy="1536"/>
              </a:xfrm>
              <a:custGeom>
                <a:avLst/>
                <a:gdLst>
                  <a:gd name="T0" fmla="*/ 1263 w 1774"/>
                  <a:gd name="T1" fmla="*/ 0 h 1895"/>
                  <a:gd name="T2" fmla="*/ 1198 w 1774"/>
                  <a:gd name="T3" fmla="*/ 15 h 1895"/>
                  <a:gd name="T4" fmla="*/ 1155 w 1774"/>
                  <a:gd name="T5" fmla="*/ 24 h 1895"/>
                  <a:gd name="T6" fmla="*/ 1090 w 1774"/>
                  <a:gd name="T7" fmla="*/ 41 h 1895"/>
                  <a:gd name="T8" fmla="*/ 994 w 1774"/>
                  <a:gd name="T9" fmla="*/ 105 h 1895"/>
                  <a:gd name="T10" fmla="*/ 949 w 1774"/>
                  <a:gd name="T11" fmla="*/ 145 h 1895"/>
                  <a:gd name="T12" fmla="*/ 939 w 1774"/>
                  <a:gd name="T13" fmla="*/ 169 h 1895"/>
                  <a:gd name="T14" fmla="*/ 896 w 1774"/>
                  <a:gd name="T15" fmla="*/ 210 h 1895"/>
                  <a:gd name="T16" fmla="*/ 799 w 1774"/>
                  <a:gd name="T17" fmla="*/ 452 h 1895"/>
                  <a:gd name="T18" fmla="*/ 767 w 1774"/>
                  <a:gd name="T19" fmla="*/ 524 h 1895"/>
                  <a:gd name="T20" fmla="*/ 680 w 1774"/>
                  <a:gd name="T21" fmla="*/ 686 h 1895"/>
                  <a:gd name="T22" fmla="*/ 648 w 1774"/>
                  <a:gd name="T23" fmla="*/ 734 h 1895"/>
                  <a:gd name="T24" fmla="*/ 637 w 1774"/>
                  <a:gd name="T25" fmla="*/ 759 h 1895"/>
                  <a:gd name="T26" fmla="*/ 614 w 1774"/>
                  <a:gd name="T27" fmla="*/ 775 h 1895"/>
                  <a:gd name="T28" fmla="*/ 464 w 1774"/>
                  <a:gd name="T29" fmla="*/ 888 h 1895"/>
                  <a:gd name="T30" fmla="*/ 399 w 1774"/>
                  <a:gd name="T31" fmla="*/ 921 h 1895"/>
                  <a:gd name="T32" fmla="*/ 335 w 1774"/>
                  <a:gd name="T33" fmla="*/ 936 h 1895"/>
                  <a:gd name="T34" fmla="*/ 152 w 1774"/>
                  <a:gd name="T35" fmla="*/ 985 h 1895"/>
                  <a:gd name="T36" fmla="*/ 64 w 1774"/>
                  <a:gd name="T37" fmla="*/ 1001 h 1895"/>
                  <a:gd name="T38" fmla="*/ 0 w 1774"/>
                  <a:gd name="T39" fmla="*/ 1009 h 189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774"/>
                  <a:gd name="T61" fmla="*/ 0 h 1895"/>
                  <a:gd name="T62" fmla="*/ 1774 w 1774"/>
                  <a:gd name="T63" fmla="*/ 1895 h 189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774" h="1895">
                    <a:moveTo>
                      <a:pt x="1774" y="0"/>
                    </a:moveTo>
                    <a:cubicBezTo>
                      <a:pt x="1744" y="10"/>
                      <a:pt x="1714" y="22"/>
                      <a:pt x="1683" y="30"/>
                    </a:cubicBezTo>
                    <a:cubicBezTo>
                      <a:pt x="1663" y="35"/>
                      <a:pt x="1642" y="39"/>
                      <a:pt x="1622" y="45"/>
                    </a:cubicBezTo>
                    <a:cubicBezTo>
                      <a:pt x="1591" y="54"/>
                      <a:pt x="1531" y="76"/>
                      <a:pt x="1531" y="76"/>
                    </a:cubicBezTo>
                    <a:cubicBezTo>
                      <a:pt x="1492" y="135"/>
                      <a:pt x="1461" y="175"/>
                      <a:pt x="1395" y="197"/>
                    </a:cubicBezTo>
                    <a:cubicBezTo>
                      <a:pt x="1358" y="309"/>
                      <a:pt x="1412" y="175"/>
                      <a:pt x="1334" y="273"/>
                    </a:cubicBezTo>
                    <a:cubicBezTo>
                      <a:pt x="1324" y="285"/>
                      <a:pt x="1326" y="304"/>
                      <a:pt x="1319" y="318"/>
                    </a:cubicBezTo>
                    <a:cubicBezTo>
                      <a:pt x="1299" y="359"/>
                      <a:pt x="1288" y="365"/>
                      <a:pt x="1258" y="394"/>
                    </a:cubicBezTo>
                    <a:cubicBezTo>
                      <a:pt x="1220" y="547"/>
                      <a:pt x="1163" y="697"/>
                      <a:pt x="1122" y="849"/>
                    </a:cubicBezTo>
                    <a:cubicBezTo>
                      <a:pt x="1110" y="895"/>
                      <a:pt x="1085" y="938"/>
                      <a:pt x="1077" y="985"/>
                    </a:cubicBezTo>
                    <a:cubicBezTo>
                      <a:pt x="1057" y="1098"/>
                      <a:pt x="1039" y="1207"/>
                      <a:pt x="955" y="1288"/>
                    </a:cubicBezTo>
                    <a:cubicBezTo>
                      <a:pt x="917" y="1405"/>
                      <a:pt x="968" y="1261"/>
                      <a:pt x="910" y="1379"/>
                    </a:cubicBezTo>
                    <a:cubicBezTo>
                      <a:pt x="903" y="1393"/>
                      <a:pt x="903" y="1411"/>
                      <a:pt x="895" y="1425"/>
                    </a:cubicBezTo>
                    <a:cubicBezTo>
                      <a:pt x="888" y="1437"/>
                      <a:pt x="873" y="1444"/>
                      <a:pt x="864" y="1455"/>
                    </a:cubicBezTo>
                    <a:cubicBezTo>
                      <a:pt x="802" y="1537"/>
                      <a:pt x="755" y="1633"/>
                      <a:pt x="652" y="1667"/>
                    </a:cubicBezTo>
                    <a:cubicBezTo>
                      <a:pt x="622" y="1687"/>
                      <a:pt x="596" y="1717"/>
                      <a:pt x="561" y="1728"/>
                    </a:cubicBezTo>
                    <a:cubicBezTo>
                      <a:pt x="531" y="1738"/>
                      <a:pt x="470" y="1758"/>
                      <a:pt x="470" y="1758"/>
                    </a:cubicBezTo>
                    <a:cubicBezTo>
                      <a:pt x="408" y="1822"/>
                      <a:pt x="297" y="1829"/>
                      <a:pt x="213" y="1849"/>
                    </a:cubicBezTo>
                    <a:cubicBezTo>
                      <a:pt x="172" y="1859"/>
                      <a:pt x="132" y="1870"/>
                      <a:pt x="91" y="1880"/>
                    </a:cubicBezTo>
                    <a:cubicBezTo>
                      <a:pt x="61" y="1888"/>
                      <a:pt x="0" y="1895"/>
                      <a:pt x="0" y="1895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0" name="Line 9"/>
              <p:cNvSpPr>
                <a:spLocks noChangeShapeType="1"/>
              </p:cNvSpPr>
              <p:nvPr/>
            </p:nvSpPr>
            <p:spPr bwMode="auto">
              <a:xfrm flipH="1">
                <a:off x="2016" y="3360"/>
                <a:ext cx="0" cy="20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6406" name="Line 11"/>
            <p:cNvSpPr>
              <a:spLocks noChangeShapeType="1"/>
            </p:cNvSpPr>
            <p:nvPr/>
          </p:nvSpPr>
          <p:spPr bwMode="auto">
            <a:xfrm>
              <a:off x="816" y="1200"/>
              <a:ext cx="0" cy="21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395" name="Text Box 28"/>
          <p:cNvSpPr txBox="1">
            <a:spLocks noChangeArrowheads="1"/>
          </p:cNvSpPr>
          <p:nvPr/>
        </p:nvSpPr>
        <p:spPr bwMode="auto">
          <a:xfrm rot="-5400000">
            <a:off x="-605234" y="2410619"/>
            <a:ext cx="2043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/>
              <a:t>frequency</a:t>
            </a: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2307035" y="3790950"/>
            <a:ext cx="5724525" cy="406400"/>
            <a:chOff x="1635" y="2871"/>
            <a:chExt cx="3516" cy="256"/>
          </a:xfrm>
        </p:grpSpPr>
        <p:sp>
          <p:nvSpPr>
            <p:cNvPr id="16403" name="Line 24"/>
            <p:cNvSpPr>
              <a:spLocks noChangeShapeType="1"/>
            </p:cNvSpPr>
            <p:nvPr/>
          </p:nvSpPr>
          <p:spPr bwMode="auto">
            <a:xfrm>
              <a:off x="1635" y="2974"/>
              <a:ext cx="3516" cy="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04" name="Text Box 27"/>
            <p:cNvSpPr txBox="1">
              <a:spLocks noChangeArrowheads="1"/>
            </p:cNvSpPr>
            <p:nvPr/>
          </p:nvSpPr>
          <p:spPr bwMode="auto">
            <a:xfrm>
              <a:off x="2945" y="2871"/>
              <a:ext cx="758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99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GB" sz="2000" b="1" dirty="0"/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4178697" y="2422525"/>
            <a:ext cx="1728788" cy="406400"/>
            <a:chOff x="2738" y="2027"/>
            <a:chExt cx="1172" cy="256"/>
          </a:xfrm>
        </p:grpSpPr>
        <p:sp>
          <p:nvSpPr>
            <p:cNvPr id="16401" name="Line 22"/>
            <p:cNvSpPr>
              <a:spLocks noChangeShapeType="1"/>
            </p:cNvSpPr>
            <p:nvPr/>
          </p:nvSpPr>
          <p:spPr bwMode="auto">
            <a:xfrm>
              <a:off x="2738" y="2175"/>
              <a:ext cx="1172" cy="0"/>
            </a:xfrm>
            <a:prstGeom prst="line">
              <a:avLst/>
            </a:prstGeom>
            <a:noFill/>
            <a:ln w="25400">
              <a:solidFill>
                <a:srgbClr val="FF33CC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02" name="Text Box 25"/>
            <p:cNvSpPr txBox="1">
              <a:spLocks noChangeArrowheads="1"/>
            </p:cNvSpPr>
            <p:nvPr/>
          </p:nvSpPr>
          <p:spPr bwMode="auto">
            <a:xfrm>
              <a:off x="3031" y="2027"/>
              <a:ext cx="620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33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GB" sz="2000" b="1" dirty="0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3315097" y="3070225"/>
            <a:ext cx="3502025" cy="406400"/>
            <a:chOff x="2186" y="2441"/>
            <a:chExt cx="2206" cy="256"/>
          </a:xfrm>
        </p:grpSpPr>
        <p:sp>
          <p:nvSpPr>
            <p:cNvPr id="16399" name="Line 23"/>
            <p:cNvSpPr>
              <a:spLocks noChangeShapeType="1"/>
            </p:cNvSpPr>
            <p:nvPr/>
          </p:nvSpPr>
          <p:spPr bwMode="auto">
            <a:xfrm>
              <a:off x="2186" y="2530"/>
              <a:ext cx="220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00" name="Text Box 26"/>
            <p:cNvSpPr txBox="1">
              <a:spLocks noChangeArrowheads="1"/>
            </p:cNvSpPr>
            <p:nvPr/>
          </p:nvSpPr>
          <p:spPr bwMode="auto">
            <a:xfrm>
              <a:off x="2979" y="2441"/>
              <a:ext cx="690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GB" sz="2000" b="1" dirty="0"/>
            </a:p>
          </p:txBody>
        </p:sp>
      </p:grpSp>
      <p:sp>
        <p:nvSpPr>
          <p:cNvPr id="27" name="Title 3"/>
          <p:cNvSpPr txBox="1">
            <a:spLocks/>
          </p:cNvSpPr>
          <p:nvPr/>
        </p:nvSpPr>
        <p:spPr>
          <a:xfrm>
            <a:off x="457200" y="338306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6000" dirty="0" smtClean="0"/>
              <a:t>Question 1 c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11643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1"/>
          <p:cNvSpPr txBox="1">
            <a:spLocks noChangeArrowheads="1"/>
          </p:cNvSpPr>
          <p:nvPr/>
        </p:nvSpPr>
        <p:spPr bwMode="auto">
          <a:xfrm>
            <a:off x="879872" y="4930552"/>
            <a:ext cx="7620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b="1" dirty="0">
                <a:solidFill>
                  <a:srgbClr val="000000"/>
                </a:solidFill>
              </a:rPr>
              <a:t>                   </a:t>
            </a:r>
            <a:r>
              <a:rPr lang="en-GB" sz="2000" b="1" dirty="0">
                <a:solidFill>
                  <a:srgbClr val="000000"/>
                </a:solidFill>
              </a:rPr>
              <a:t>-3           -2         -1      mean      +1         +2            +3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2000" b="1" dirty="0">
                <a:solidFill>
                  <a:srgbClr val="000000"/>
                </a:solidFill>
              </a:rPr>
              <a:t>              Number of standard deviations either side of mean</a:t>
            </a:r>
          </a:p>
        </p:txBody>
      </p:sp>
      <p:sp>
        <p:nvSpPr>
          <p:cNvPr id="16388" name="Line 14"/>
          <p:cNvSpPr>
            <a:spLocks noChangeShapeType="1"/>
          </p:cNvSpPr>
          <p:nvPr/>
        </p:nvSpPr>
        <p:spPr bwMode="auto">
          <a:xfrm>
            <a:off x="2299097" y="2038127"/>
            <a:ext cx="0" cy="2892425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6389" name="Line 15"/>
          <p:cNvSpPr>
            <a:spLocks noChangeShapeType="1"/>
          </p:cNvSpPr>
          <p:nvPr/>
        </p:nvSpPr>
        <p:spPr bwMode="auto">
          <a:xfrm>
            <a:off x="4159647" y="2038127"/>
            <a:ext cx="0" cy="28924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6390" name="Line 16"/>
          <p:cNvSpPr>
            <a:spLocks noChangeShapeType="1"/>
          </p:cNvSpPr>
          <p:nvPr/>
        </p:nvSpPr>
        <p:spPr bwMode="auto">
          <a:xfrm>
            <a:off x="3315097" y="2061939"/>
            <a:ext cx="0" cy="28924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6391" name="Line 17"/>
          <p:cNvSpPr>
            <a:spLocks noChangeShapeType="1"/>
          </p:cNvSpPr>
          <p:nvPr/>
        </p:nvSpPr>
        <p:spPr bwMode="auto">
          <a:xfrm>
            <a:off x="5910660" y="2038127"/>
            <a:ext cx="0" cy="28924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6392" name="Line 18"/>
          <p:cNvSpPr>
            <a:spLocks noChangeShapeType="1"/>
          </p:cNvSpPr>
          <p:nvPr/>
        </p:nvSpPr>
        <p:spPr bwMode="auto">
          <a:xfrm>
            <a:off x="6785372" y="2038127"/>
            <a:ext cx="0" cy="28924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6393" name="Line 19"/>
          <p:cNvSpPr>
            <a:spLocks noChangeShapeType="1"/>
          </p:cNvSpPr>
          <p:nvPr/>
        </p:nvSpPr>
        <p:spPr bwMode="auto">
          <a:xfrm>
            <a:off x="7990285" y="2038127"/>
            <a:ext cx="0" cy="2892425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16394" name="Group 32"/>
          <p:cNvGrpSpPr>
            <a:grpSpLocks/>
          </p:cNvGrpSpPr>
          <p:nvPr/>
        </p:nvGrpSpPr>
        <p:grpSpPr bwMode="auto">
          <a:xfrm>
            <a:off x="848122" y="1196752"/>
            <a:ext cx="7880350" cy="3455987"/>
            <a:chOff x="652" y="1200"/>
            <a:chExt cx="4964" cy="2177"/>
          </a:xfrm>
        </p:grpSpPr>
        <p:grpSp>
          <p:nvGrpSpPr>
            <p:cNvPr id="16405" name="Group 10"/>
            <p:cNvGrpSpPr>
              <a:grpSpLocks/>
            </p:cNvGrpSpPr>
            <p:nvPr/>
          </p:nvGrpSpPr>
          <p:grpSpPr bwMode="auto">
            <a:xfrm>
              <a:off x="652" y="1479"/>
              <a:ext cx="4964" cy="1866"/>
              <a:chOff x="192" y="3360"/>
              <a:chExt cx="3456" cy="2016"/>
            </a:xfrm>
          </p:grpSpPr>
          <p:sp>
            <p:nvSpPr>
              <p:cNvPr id="16407" name="Line 5"/>
              <p:cNvSpPr>
                <a:spLocks noChangeShapeType="1"/>
              </p:cNvSpPr>
              <p:nvPr/>
            </p:nvSpPr>
            <p:spPr bwMode="auto">
              <a:xfrm>
                <a:off x="192" y="5184"/>
                <a:ext cx="34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8" name="Freeform 7"/>
              <p:cNvSpPr>
                <a:spLocks/>
              </p:cNvSpPr>
              <p:nvPr/>
            </p:nvSpPr>
            <p:spPr bwMode="auto">
              <a:xfrm>
                <a:off x="432" y="3600"/>
                <a:ext cx="1569" cy="1536"/>
              </a:xfrm>
              <a:custGeom>
                <a:avLst/>
                <a:gdLst>
                  <a:gd name="T0" fmla="*/ 1228 w 1774"/>
                  <a:gd name="T1" fmla="*/ 0 h 1895"/>
                  <a:gd name="T2" fmla="*/ 1165 w 1774"/>
                  <a:gd name="T3" fmla="*/ 15 h 1895"/>
                  <a:gd name="T4" fmla="*/ 1122 w 1774"/>
                  <a:gd name="T5" fmla="*/ 24 h 1895"/>
                  <a:gd name="T6" fmla="*/ 1060 w 1774"/>
                  <a:gd name="T7" fmla="*/ 41 h 1895"/>
                  <a:gd name="T8" fmla="*/ 965 w 1774"/>
                  <a:gd name="T9" fmla="*/ 105 h 1895"/>
                  <a:gd name="T10" fmla="*/ 923 w 1774"/>
                  <a:gd name="T11" fmla="*/ 145 h 1895"/>
                  <a:gd name="T12" fmla="*/ 913 w 1774"/>
                  <a:gd name="T13" fmla="*/ 169 h 1895"/>
                  <a:gd name="T14" fmla="*/ 870 w 1774"/>
                  <a:gd name="T15" fmla="*/ 210 h 1895"/>
                  <a:gd name="T16" fmla="*/ 776 w 1774"/>
                  <a:gd name="T17" fmla="*/ 452 h 1895"/>
                  <a:gd name="T18" fmla="*/ 746 w 1774"/>
                  <a:gd name="T19" fmla="*/ 524 h 1895"/>
                  <a:gd name="T20" fmla="*/ 661 w 1774"/>
                  <a:gd name="T21" fmla="*/ 686 h 1895"/>
                  <a:gd name="T22" fmla="*/ 630 w 1774"/>
                  <a:gd name="T23" fmla="*/ 734 h 1895"/>
                  <a:gd name="T24" fmla="*/ 619 w 1774"/>
                  <a:gd name="T25" fmla="*/ 759 h 1895"/>
                  <a:gd name="T26" fmla="*/ 598 w 1774"/>
                  <a:gd name="T27" fmla="*/ 775 h 1895"/>
                  <a:gd name="T28" fmla="*/ 451 w 1774"/>
                  <a:gd name="T29" fmla="*/ 888 h 1895"/>
                  <a:gd name="T30" fmla="*/ 388 w 1774"/>
                  <a:gd name="T31" fmla="*/ 921 h 1895"/>
                  <a:gd name="T32" fmla="*/ 325 w 1774"/>
                  <a:gd name="T33" fmla="*/ 936 h 1895"/>
                  <a:gd name="T34" fmla="*/ 147 w 1774"/>
                  <a:gd name="T35" fmla="*/ 985 h 1895"/>
                  <a:gd name="T36" fmla="*/ 63 w 1774"/>
                  <a:gd name="T37" fmla="*/ 1001 h 1895"/>
                  <a:gd name="T38" fmla="*/ 0 w 1774"/>
                  <a:gd name="T39" fmla="*/ 1009 h 189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774"/>
                  <a:gd name="T61" fmla="*/ 0 h 1895"/>
                  <a:gd name="T62" fmla="*/ 1774 w 1774"/>
                  <a:gd name="T63" fmla="*/ 1895 h 189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774" h="1895">
                    <a:moveTo>
                      <a:pt x="1774" y="0"/>
                    </a:moveTo>
                    <a:cubicBezTo>
                      <a:pt x="1744" y="10"/>
                      <a:pt x="1714" y="22"/>
                      <a:pt x="1683" y="30"/>
                    </a:cubicBezTo>
                    <a:cubicBezTo>
                      <a:pt x="1663" y="35"/>
                      <a:pt x="1642" y="39"/>
                      <a:pt x="1622" y="45"/>
                    </a:cubicBezTo>
                    <a:cubicBezTo>
                      <a:pt x="1591" y="54"/>
                      <a:pt x="1531" y="76"/>
                      <a:pt x="1531" y="76"/>
                    </a:cubicBezTo>
                    <a:cubicBezTo>
                      <a:pt x="1492" y="135"/>
                      <a:pt x="1461" y="175"/>
                      <a:pt x="1395" y="197"/>
                    </a:cubicBezTo>
                    <a:cubicBezTo>
                      <a:pt x="1358" y="309"/>
                      <a:pt x="1412" y="175"/>
                      <a:pt x="1334" y="273"/>
                    </a:cubicBezTo>
                    <a:cubicBezTo>
                      <a:pt x="1324" y="285"/>
                      <a:pt x="1326" y="304"/>
                      <a:pt x="1319" y="318"/>
                    </a:cubicBezTo>
                    <a:cubicBezTo>
                      <a:pt x="1299" y="359"/>
                      <a:pt x="1288" y="365"/>
                      <a:pt x="1258" y="394"/>
                    </a:cubicBezTo>
                    <a:cubicBezTo>
                      <a:pt x="1220" y="547"/>
                      <a:pt x="1163" y="697"/>
                      <a:pt x="1122" y="849"/>
                    </a:cubicBezTo>
                    <a:cubicBezTo>
                      <a:pt x="1110" y="895"/>
                      <a:pt x="1085" y="938"/>
                      <a:pt x="1077" y="985"/>
                    </a:cubicBezTo>
                    <a:cubicBezTo>
                      <a:pt x="1057" y="1098"/>
                      <a:pt x="1039" y="1207"/>
                      <a:pt x="955" y="1288"/>
                    </a:cubicBezTo>
                    <a:cubicBezTo>
                      <a:pt x="917" y="1405"/>
                      <a:pt x="968" y="1261"/>
                      <a:pt x="910" y="1379"/>
                    </a:cubicBezTo>
                    <a:cubicBezTo>
                      <a:pt x="903" y="1393"/>
                      <a:pt x="903" y="1411"/>
                      <a:pt x="895" y="1425"/>
                    </a:cubicBezTo>
                    <a:cubicBezTo>
                      <a:pt x="888" y="1437"/>
                      <a:pt x="873" y="1444"/>
                      <a:pt x="864" y="1455"/>
                    </a:cubicBezTo>
                    <a:cubicBezTo>
                      <a:pt x="802" y="1537"/>
                      <a:pt x="755" y="1633"/>
                      <a:pt x="652" y="1667"/>
                    </a:cubicBezTo>
                    <a:cubicBezTo>
                      <a:pt x="622" y="1687"/>
                      <a:pt x="596" y="1717"/>
                      <a:pt x="561" y="1728"/>
                    </a:cubicBezTo>
                    <a:cubicBezTo>
                      <a:pt x="531" y="1738"/>
                      <a:pt x="470" y="1758"/>
                      <a:pt x="470" y="1758"/>
                    </a:cubicBezTo>
                    <a:cubicBezTo>
                      <a:pt x="408" y="1822"/>
                      <a:pt x="297" y="1829"/>
                      <a:pt x="213" y="1849"/>
                    </a:cubicBezTo>
                    <a:cubicBezTo>
                      <a:pt x="172" y="1859"/>
                      <a:pt x="132" y="1870"/>
                      <a:pt x="91" y="1880"/>
                    </a:cubicBezTo>
                    <a:cubicBezTo>
                      <a:pt x="61" y="1888"/>
                      <a:pt x="0" y="1895"/>
                      <a:pt x="0" y="1895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9" name="Freeform 8"/>
              <p:cNvSpPr>
                <a:spLocks/>
              </p:cNvSpPr>
              <p:nvPr/>
            </p:nvSpPr>
            <p:spPr bwMode="auto">
              <a:xfrm flipH="1">
                <a:off x="2016" y="3600"/>
                <a:ext cx="1584" cy="1536"/>
              </a:xfrm>
              <a:custGeom>
                <a:avLst/>
                <a:gdLst>
                  <a:gd name="T0" fmla="*/ 1263 w 1774"/>
                  <a:gd name="T1" fmla="*/ 0 h 1895"/>
                  <a:gd name="T2" fmla="*/ 1198 w 1774"/>
                  <a:gd name="T3" fmla="*/ 15 h 1895"/>
                  <a:gd name="T4" fmla="*/ 1155 w 1774"/>
                  <a:gd name="T5" fmla="*/ 24 h 1895"/>
                  <a:gd name="T6" fmla="*/ 1090 w 1774"/>
                  <a:gd name="T7" fmla="*/ 41 h 1895"/>
                  <a:gd name="T8" fmla="*/ 994 w 1774"/>
                  <a:gd name="T9" fmla="*/ 105 h 1895"/>
                  <a:gd name="T10" fmla="*/ 949 w 1774"/>
                  <a:gd name="T11" fmla="*/ 145 h 1895"/>
                  <a:gd name="T12" fmla="*/ 939 w 1774"/>
                  <a:gd name="T13" fmla="*/ 169 h 1895"/>
                  <a:gd name="T14" fmla="*/ 896 w 1774"/>
                  <a:gd name="T15" fmla="*/ 210 h 1895"/>
                  <a:gd name="T16" fmla="*/ 799 w 1774"/>
                  <a:gd name="T17" fmla="*/ 452 h 1895"/>
                  <a:gd name="T18" fmla="*/ 767 w 1774"/>
                  <a:gd name="T19" fmla="*/ 524 h 1895"/>
                  <a:gd name="T20" fmla="*/ 680 w 1774"/>
                  <a:gd name="T21" fmla="*/ 686 h 1895"/>
                  <a:gd name="T22" fmla="*/ 648 w 1774"/>
                  <a:gd name="T23" fmla="*/ 734 h 1895"/>
                  <a:gd name="T24" fmla="*/ 637 w 1774"/>
                  <a:gd name="T25" fmla="*/ 759 h 1895"/>
                  <a:gd name="T26" fmla="*/ 614 w 1774"/>
                  <a:gd name="T27" fmla="*/ 775 h 1895"/>
                  <a:gd name="T28" fmla="*/ 464 w 1774"/>
                  <a:gd name="T29" fmla="*/ 888 h 1895"/>
                  <a:gd name="T30" fmla="*/ 399 w 1774"/>
                  <a:gd name="T31" fmla="*/ 921 h 1895"/>
                  <a:gd name="T32" fmla="*/ 335 w 1774"/>
                  <a:gd name="T33" fmla="*/ 936 h 1895"/>
                  <a:gd name="T34" fmla="*/ 152 w 1774"/>
                  <a:gd name="T35" fmla="*/ 985 h 1895"/>
                  <a:gd name="T36" fmla="*/ 64 w 1774"/>
                  <a:gd name="T37" fmla="*/ 1001 h 1895"/>
                  <a:gd name="T38" fmla="*/ 0 w 1774"/>
                  <a:gd name="T39" fmla="*/ 1009 h 189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774"/>
                  <a:gd name="T61" fmla="*/ 0 h 1895"/>
                  <a:gd name="T62" fmla="*/ 1774 w 1774"/>
                  <a:gd name="T63" fmla="*/ 1895 h 189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774" h="1895">
                    <a:moveTo>
                      <a:pt x="1774" y="0"/>
                    </a:moveTo>
                    <a:cubicBezTo>
                      <a:pt x="1744" y="10"/>
                      <a:pt x="1714" y="22"/>
                      <a:pt x="1683" y="30"/>
                    </a:cubicBezTo>
                    <a:cubicBezTo>
                      <a:pt x="1663" y="35"/>
                      <a:pt x="1642" y="39"/>
                      <a:pt x="1622" y="45"/>
                    </a:cubicBezTo>
                    <a:cubicBezTo>
                      <a:pt x="1591" y="54"/>
                      <a:pt x="1531" y="76"/>
                      <a:pt x="1531" y="76"/>
                    </a:cubicBezTo>
                    <a:cubicBezTo>
                      <a:pt x="1492" y="135"/>
                      <a:pt x="1461" y="175"/>
                      <a:pt x="1395" y="197"/>
                    </a:cubicBezTo>
                    <a:cubicBezTo>
                      <a:pt x="1358" y="309"/>
                      <a:pt x="1412" y="175"/>
                      <a:pt x="1334" y="273"/>
                    </a:cubicBezTo>
                    <a:cubicBezTo>
                      <a:pt x="1324" y="285"/>
                      <a:pt x="1326" y="304"/>
                      <a:pt x="1319" y="318"/>
                    </a:cubicBezTo>
                    <a:cubicBezTo>
                      <a:pt x="1299" y="359"/>
                      <a:pt x="1288" y="365"/>
                      <a:pt x="1258" y="394"/>
                    </a:cubicBezTo>
                    <a:cubicBezTo>
                      <a:pt x="1220" y="547"/>
                      <a:pt x="1163" y="697"/>
                      <a:pt x="1122" y="849"/>
                    </a:cubicBezTo>
                    <a:cubicBezTo>
                      <a:pt x="1110" y="895"/>
                      <a:pt x="1085" y="938"/>
                      <a:pt x="1077" y="985"/>
                    </a:cubicBezTo>
                    <a:cubicBezTo>
                      <a:pt x="1057" y="1098"/>
                      <a:pt x="1039" y="1207"/>
                      <a:pt x="955" y="1288"/>
                    </a:cubicBezTo>
                    <a:cubicBezTo>
                      <a:pt x="917" y="1405"/>
                      <a:pt x="968" y="1261"/>
                      <a:pt x="910" y="1379"/>
                    </a:cubicBezTo>
                    <a:cubicBezTo>
                      <a:pt x="903" y="1393"/>
                      <a:pt x="903" y="1411"/>
                      <a:pt x="895" y="1425"/>
                    </a:cubicBezTo>
                    <a:cubicBezTo>
                      <a:pt x="888" y="1437"/>
                      <a:pt x="873" y="1444"/>
                      <a:pt x="864" y="1455"/>
                    </a:cubicBezTo>
                    <a:cubicBezTo>
                      <a:pt x="802" y="1537"/>
                      <a:pt x="755" y="1633"/>
                      <a:pt x="652" y="1667"/>
                    </a:cubicBezTo>
                    <a:cubicBezTo>
                      <a:pt x="622" y="1687"/>
                      <a:pt x="596" y="1717"/>
                      <a:pt x="561" y="1728"/>
                    </a:cubicBezTo>
                    <a:cubicBezTo>
                      <a:pt x="531" y="1738"/>
                      <a:pt x="470" y="1758"/>
                      <a:pt x="470" y="1758"/>
                    </a:cubicBezTo>
                    <a:cubicBezTo>
                      <a:pt x="408" y="1822"/>
                      <a:pt x="297" y="1829"/>
                      <a:pt x="213" y="1849"/>
                    </a:cubicBezTo>
                    <a:cubicBezTo>
                      <a:pt x="172" y="1859"/>
                      <a:pt x="132" y="1870"/>
                      <a:pt x="91" y="1880"/>
                    </a:cubicBezTo>
                    <a:cubicBezTo>
                      <a:pt x="61" y="1888"/>
                      <a:pt x="0" y="1895"/>
                      <a:pt x="0" y="1895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10" name="Line 9"/>
              <p:cNvSpPr>
                <a:spLocks noChangeShapeType="1"/>
              </p:cNvSpPr>
              <p:nvPr/>
            </p:nvSpPr>
            <p:spPr bwMode="auto">
              <a:xfrm flipH="1">
                <a:off x="2016" y="3360"/>
                <a:ext cx="0" cy="20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406" name="Line 11"/>
            <p:cNvSpPr>
              <a:spLocks noChangeShapeType="1"/>
            </p:cNvSpPr>
            <p:nvPr/>
          </p:nvSpPr>
          <p:spPr bwMode="auto">
            <a:xfrm>
              <a:off x="816" y="1200"/>
              <a:ext cx="0" cy="21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16395" name="Text Box 28"/>
          <p:cNvSpPr txBox="1">
            <a:spLocks noChangeArrowheads="1"/>
          </p:cNvSpPr>
          <p:nvPr/>
        </p:nvSpPr>
        <p:spPr bwMode="auto">
          <a:xfrm rot="-5400000">
            <a:off x="-605234" y="2481833"/>
            <a:ext cx="2043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2000" b="1">
                <a:solidFill>
                  <a:srgbClr val="000000"/>
                </a:solidFill>
              </a:rPr>
              <a:t>frequency</a:t>
            </a: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2307035" y="3862164"/>
            <a:ext cx="5724525" cy="406400"/>
            <a:chOff x="1635" y="2871"/>
            <a:chExt cx="3516" cy="256"/>
          </a:xfrm>
        </p:grpSpPr>
        <p:sp>
          <p:nvSpPr>
            <p:cNvPr id="16403" name="Line 24"/>
            <p:cNvSpPr>
              <a:spLocks noChangeShapeType="1"/>
            </p:cNvSpPr>
            <p:nvPr/>
          </p:nvSpPr>
          <p:spPr bwMode="auto">
            <a:xfrm>
              <a:off x="1635" y="2974"/>
              <a:ext cx="3516" cy="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16404" name="Text Box 27"/>
            <p:cNvSpPr txBox="1">
              <a:spLocks noChangeArrowheads="1"/>
            </p:cNvSpPr>
            <p:nvPr/>
          </p:nvSpPr>
          <p:spPr bwMode="auto">
            <a:xfrm>
              <a:off x="2945" y="2871"/>
              <a:ext cx="758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99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sz="2000" b="1">
                  <a:solidFill>
                    <a:srgbClr val="000000"/>
                  </a:solidFill>
                </a:rPr>
                <a:t>99.7%</a:t>
              </a:r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4178697" y="2493739"/>
            <a:ext cx="1728788" cy="406400"/>
            <a:chOff x="2738" y="2027"/>
            <a:chExt cx="1172" cy="256"/>
          </a:xfrm>
        </p:grpSpPr>
        <p:sp>
          <p:nvSpPr>
            <p:cNvPr id="16401" name="Line 22"/>
            <p:cNvSpPr>
              <a:spLocks noChangeShapeType="1"/>
            </p:cNvSpPr>
            <p:nvPr/>
          </p:nvSpPr>
          <p:spPr bwMode="auto">
            <a:xfrm>
              <a:off x="2738" y="2175"/>
              <a:ext cx="1172" cy="0"/>
            </a:xfrm>
            <a:prstGeom prst="line">
              <a:avLst/>
            </a:prstGeom>
            <a:noFill/>
            <a:ln w="25400">
              <a:solidFill>
                <a:srgbClr val="FF33CC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16402" name="Text Box 25"/>
            <p:cNvSpPr txBox="1">
              <a:spLocks noChangeArrowheads="1"/>
            </p:cNvSpPr>
            <p:nvPr/>
          </p:nvSpPr>
          <p:spPr bwMode="auto">
            <a:xfrm>
              <a:off x="3031" y="2027"/>
              <a:ext cx="620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33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sz="2000" b="1">
                  <a:solidFill>
                    <a:srgbClr val="000000"/>
                  </a:solidFill>
                </a:rPr>
                <a:t>68%</a:t>
              </a:r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3315097" y="3141439"/>
            <a:ext cx="3502025" cy="406400"/>
            <a:chOff x="2186" y="2441"/>
            <a:chExt cx="2206" cy="256"/>
          </a:xfrm>
        </p:grpSpPr>
        <p:sp>
          <p:nvSpPr>
            <p:cNvPr id="16399" name="Line 23"/>
            <p:cNvSpPr>
              <a:spLocks noChangeShapeType="1"/>
            </p:cNvSpPr>
            <p:nvPr/>
          </p:nvSpPr>
          <p:spPr bwMode="auto">
            <a:xfrm>
              <a:off x="2186" y="2530"/>
              <a:ext cx="220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16400" name="Text Box 26"/>
            <p:cNvSpPr txBox="1">
              <a:spLocks noChangeArrowheads="1"/>
            </p:cNvSpPr>
            <p:nvPr/>
          </p:nvSpPr>
          <p:spPr bwMode="auto">
            <a:xfrm>
              <a:off x="2979" y="2441"/>
              <a:ext cx="690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sz="2000" b="1">
                  <a:solidFill>
                    <a:srgbClr val="000000"/>
                  </a:solidFill>
                </a:rPr>
                <a:t>95%</a:t>
              </a:r>
            </a:p>
          </p:txBody>
        </p:sp>
      </p:grpSp>
      <p:sp>
        <p:nvSpPr>
          <p:cNvPr id="2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dirty="0" smtClean="0"/>
              <a:t>Question 1 c (Answers)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43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762000" y="2514600"/>
            <a:ext cx="7543800" cy="3733800"/>
            <a:chOff x="480" y="1584"/>
            <a:chExt cx="4752" cy="2352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480" y="1584"/>
              <a:ext cx="4752" cy="2016"/>
              <a:chOff x="384" y="576"/>
              <a:chExt cx="3312" cy="2016"/>
            </a:xfrm>
          </p:grpSpPr>
          <p:grpSp>
            <p:nvGrpSpPr>
              <p:cNvPr id="7" name="Group 3"/>
              <p:cNvGrpSpPr>
                <a:grpSpLocks/>
              </p:cNvGrpSpPr>
              <p:nvPr/>
            </p:nvGrpSpPr>
            <p:grpSpPr bwMode="auto">
              <a:xfrm>
                <a:off x="384" y="576"/>
                <a:ext cx="3312" cy="2016"/>
                <a:chOff x="336" y="1152"/>
                <a:chExt cx="3456" cy="2352"/>
              </a:xfrm>
            </p:grpSpPr>
            <p:grpSp>
              <p:nvGrpSpPr>
                <p:cNvPr id="14" name="Group 4"/>
                <p:cNvGrpSpPr>
                  <a:grpSpLocks/>
                </p:cNvGrpSpPr>
                <p:nvPr/>
              </p:nvGrpSpPr>
              <p:grpSpPr bwMode="auto">
                <a:xfrm>
                  <a:off x="336" y="1440"/>
                  <a:ext cx="3456" cy="2016"/>
                  <a:chOff x="192" y="3360"/>
                  <a:chExt cx="3456" cy="2016"/>
                </a:xfrm>
              </p:grpSpPr>
              <p:sp>
                <p:nvSpPr>
                  <p:cNvPr id="16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5184"/>
                    <a:ext cx="3456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" name="Freeform 6"/>
                  <p:cNvSpPr>
                    <a:spLocks/>
                  </p:cNvSpPr>
                  <p:nvPr/>
                </p:nvSpPr>
                <p:spPr bwMode="auto">
                  <a:xfrm>
                    <a:off x="432" y="3600"/>
                    <a:ext cx="1569" cy="1536"/>
                  </a:xfrm>
                  <a:custGeom>
                    <a:avLst/>
                    <a:gdLst>
                      <a:gd name="T0" fmla="*/ 1228 w 1774"/>
                      <a:gd name="T1" fmla="*/ 0 h 1895"/>
                      <a:gd name="T2" fmla="*/ 1165 w 1774"/>
                      <a:gd name="T3" fmla="*/ 15 h 1895"/>
                      <a:gd name="T4" fmla="*/ 1122 w 1774"/>
                      <a:gd name="T5" fmla="*/ 24 h 1895"/>
                      <a:gd name="T6" fmla="*/ 1060 w 1774"/>
                      <a:gd name="T7" fmla="*/ 41 h 1895"/>
                      <a:gd name="T8" fmla="*/ 965 w 1774"/>
                      <a:gd name="T9" fmla="*/ 105 h 1895"/>
                      <a:gd name="T10" fmla="*/ 923 w 1774"/>
                      <a:gd name="T11" fmla="*/ 145 h 1895"/>
                      <a:gd name="T12" fmla="*/ 913 w 1774"/>
                      <a:gd name="T13" fmla="*/ 169 h 1895"/>
                      <a:gd name="T14" fmla="*/ 870 w 1774"/>
                      <a:gd name="T15" fmla="*/ 210 h 1895"/>
                      <a:gd name="T16" fmla="*/ 776 w 1774"/>
                      <a:gd name="T17" fmla="*/ 452 h 1895"/>
                      <a:gd name="T18" fmla="*/ 746 w 1774"/>
                      <a:gd name="T19" fmla="*/ 524 h 1895"/>
                      <a:gd name="T20" fmla="*/ 661 w 1774"/>
                      <a:gd name="T21" fmla="*/ 686 h 1895"/>
                      <a:gd name="T22" fmla="*/ 630 w 1774"/>
                      <a:gd name="T23" fmla="*/ 734 h 1895"/>
                      <a:gd name="T24" fmla="*/ 619 w 1774"/>
                      <a:gd name="T25" fmla="*/ 759 h 1895"/>
                      <a:gd name="T26" fmla="*/ 598 w 1774"/>
                      <a:gd name="T27" fmla="*/ 775 h 1895"/>
                      <a:gd name="T28" fmla="*/ 451 w 1774"/>
                      <a:gd name="T29" fmla="*/ 888 h 1895"/>
                      <a:gd name="T30" fmla="*/ 388 w 1774"/>
                      <a:gd name="T31" fmla="*/ 921 h 1895"/>
                      <a:gd name="T32" fmla="*/ 325 w 1774"/>
                      <a:gd name="T33" fmla="*/ 936 h 1895"/>
                      <a:gd name="T34" fmla="*/ 147 w 1774"/>
                      <a:gd name="T35" fmla="*/ 985 h 1895"/>
                      <a:gd name="T36" fmla="*/ 63 w 1774"/>
                      <a:gd name="T37" fmla="*/ 1001 h 1895"/>
                      <a:gd name="T38" fmla="*/ 0 w 1774"/>
                      <a:gd name="T39" fmla="*/ 1009 h 1895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1774"/>
                      <a:gd name="T61" fmla="*/ 0 h 1895"/>
                      <a:gd name="T62" fmla="*/ 1774 w 1774"/>
                      <a:gd name="T63" fmla="*/ 1895 h 1895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1774" h="1895">
                        <a:moveTo>
                          <a:pt x="1774" y="0"/>
                        </a:moveTo>
                        <a:cubicBezTo>
                          <a:pt x="1744" y="10"/>
                          <a:pt x="1714" y="22"/>
                          <a:pt x="1683" y="30"/>
                        </a:cubicBezTo>
                        <a:cubicBezTo>
                          <a:pt x="1663" y="35"/>
                          <a:pt x="1642" y="39"/>
                          <a:pt x="1622" y="45"/>
                        </a:cubicBezTo>
                        <a:cubicBezTo>
                          <a:pt x="1591" y="54"/>
                          <a:pt x="1531" y="76"/>
                          <a:pt x="1531" y="76"/>
                        </a:cubicBezTo>
                        <a:cubicBezTo>
                          <a:pt x="1492" y="135"/>
                          <a:pt x="1461" y="175"/>
                          <a:pt x="1395" y="197"/>
                        </a:cubicBezTo>
                        <a:cubicBezTo>
                          <a:pt x="1358" y="309"/>
                          <a:pt x="1412" y="175"/>
                          <a:pt x="1334" y="273"/>
                        </a:cubicBezTo>
                        <a:cubicBezTo>
                          <a:pt x="1324" y="285"/>
                          <a:pt x="1326" y="304"/>
                          <a:pt x="1319" y="318"/>
                        </a:cubicBezTo>
                        <a:cubicBezTo>
                          <a:pt x="1299" y="359"/>
                          <a:pt x="1288" y="365"/>
                          <a:pt x="1258" y="394"/>
                        </a:cubicBezTo>
                        <a:cubicBezTo>
                          <a:pt x="1220" y="547"/>
                          <a:pt x="1163" y="697"/>
                          <a:pt x="1122" y="849"/>
                        </a:cubicBezTo>
                        <a:cubicBezTo>
                          <a:pt x="1110" y="895"/>
                          <a:pt x="1085" y="938"/>
                          <a:pt x="1077" y="985"/>
                        </a:cubicBezTo>
                        <a:cubicBezTo>
                          <a:pt x="1057" y="1098"/>
                          <a:pt x="1039" y="1207"/>
                          <a:pt x="955" y="1288"/>
                        </a:cubicBezTo>
                        <a:cubicBezTo>
                          <a:pt x="917" y="1405"/>
                          <a:pt x="968" y="1261"/>
                          <a:pt x="910" y="1379"/>
                        </a:cubicBezTo>
                        <a:cubicBezTo>
                          <a:pt x="903" y="1393"/>
                          <a:pt x="903" y="1411"/>
                          <a:pt x="895" y="1425"/>
                        </a:cubicBezTo>
                        <a:cubicBezTo>
                          <a:pt x="888" y="1437"/>
                          <a:pt x="873" y="1444"/>
                          <a:pt x="864" y="1455"/>
                        </a:cubicBezTo>
                        <a:cubicBezTo>
                          <a:pt x="802" y="1537"/>
                          <a:pt x="755" y="1633"/>
                          <a:pt x="652" y="1667"/>
                        </a:cubicBezTo>
                        <a:cubicBezTo>
                          <a:pt x="622" y="1687"/>
                          <a:pt x="596" y="1717"/>
                          <a:pt x="561" y="1728"/>
                        </a:cubicBezTo>
                        <a:cubicBezTo>
                          <a:pt x="531" y="1738"/>
                          <a:pt x="470" y="1758"/>
                          <a:pt x="470" y="1758"/>
                        </a:cubicBezTo>
                        <a:cubicBezTo>
                          <a:pt x="408" y="1822"/>
                          <a:pt x="297" y="1829"/>
                          <a:pt x="213" y="1849"/>
                        </a:cubicBezTo>
                        <a:cubicBezTo>
                          <a:pt x="172" y="1859"/>
                          <a:pt x="132" y="1870"/>
                          <a:pt x="91" y="1880"/>
                        </a:cubicBezTo>
                        <a:cubicBezTo>
                          <a:pt x="61" y="1888"/>
                          <a:pt x="0" y="1895"/>
                          <a:pt x="0" y="1895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" name="Freeform 7"/>
                  <p:cNvSpPr>
                    <a:spLocks/>
                  </p:cNvSpPr>
                  <p:nvPr/>
                </p:nvSpPr>
                <p:spPr bwMode="auto">
                  <a:xfrm flipH="1">
                    <a:off x="2016" y="3600"/>
                    <a:ext cx="1584" cy="1536"/>
                  </a:xfrm>
                  <a:custGeom>
                    <a:avLst/>
                    <a:gdLst>
                      <a:gd name="T0" fmla="*/ 1263 w 1774"/>
                      <a:gd name="T1" fmla="*/ 0 h 1895"/>
                      <a:gd name="T2" fmla="*/ 1198 w 1774"/>
                      <a:gd name="T3" fmla="*/ 15 h 1895"/>
                      <a:gd name="T4" fmla="*/ 1155 w 1774"/>
                      <a:gd name="T5" fmla="*/ 24 h 1895"/>
                      <a:gd name="T6" fmla="*/ 1090 w 1774"/>
                      <a:gd name="T7" fmla="*/ 41 h 1895"/>
                      <a:gd name="T8" fmla="*/ 994 w 1774"/>
                      <a:gd name="T9" fmla="*/ 105 h 1895"/>
                      <a:gd name="T10" fmla="*/ 949 w 1774"/>
                      <a:gd name="T11" fmla="*/ 145 h 1895"/>
                      <a:gd name="T12" fmla="*/ 939 w 1774"/>
                      <a:gd name="T13" fmla="*/ 169 h 1895"/>
                      <a:gd name="T14" fmla="*/ 896 w 1774"/>
                      <a:gd name="T15" fmla="*/ 210 h 1895"/>
                      <a:gd name="T16" fmla="*/ 799 w 1774"/>
                      <a:gd name="T17" fmla="*/ 452 h 1895"/>
                      <a:gd name="T18" fmla="*/ 767 w 1774"/>
                      <a:gd name="T19" fmla="*/ 524 h 1895"/>
                      <a:gd name="T20" fmla="*/ 680 w 1774"/>
                      <a:gd name="T21" fmla="*/ 686 h 1895"/>
                      <a:gd name="T22" fmla="*/ 648 w 1774"/>
                      <a:gd name="T23" fmla="*/ 734 h 1895"/>
                      <a:gd name="T24" fmla="*/ 637 w 1774"/>
                      <a:gd name="T25" fmla="*/ 759 h 1895"/>
                      <a:gd name="T26" fmla="*/ 614 w 1774"/>
                      <a:gd name="T27" fmla="*/ 775 h 1895"/>
                      <a:gd name="T28" fmla="*/ 464 w 1774"/>
                      <a:gd name="T29" fmla="*/ 888 h 1895"/>
                      <a:gd name="T30" fmla="*/ 399 w 1774"/>
                      <a:gd name="T31" fmla="*/ 921 h 1895"/>
                      <a:gd name="T32" fmla="*/ 335 w 1774"/>
                      <a:gd name="T33" fmla="*/ 936 h 1895"/>
                      <a:gd name="T34" fmla="*/ 152 w 1774"/>
                      <a:gd name="T35" fmla="*/ 985 h 1895"/>
                      <a:gd name="T36" fmla="*/ 64 w 1774"/>
                      <a:gd name="T37" fmla="*/ 1001 h 1895"/>
                      <a:gd name="T38" fmla="*/ 0 w 1774"/>
                      <a:gd name="T39" fmla="*/ 1009 h 1895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1774"/>
                      <a:gd name="T61" fmla="*/ 0 h 1895"/>
                      <a:gd name="T62" fmla="*/ 1774 w 1774"/>
                      <a:gd name="T63" fmla="*/ 1895 h 1895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1774" h="1895">
                        <a:moveTo>
                          <a:pt x="1774" y="0"/>
                        </a:moveTo>
                        <a:cubicBezTo>
                          <a:pt x="1744" y="10"/>
                          <a:pt x="1714" y="22"/>
                          <a:pt x="1683" y="30"/>
                        </a:cubicBezTo>
                        <a:cubicBezTo>
                          <a:pt x="1663" y="35"/>
                          <a:pt x="1642" y="39"/>
                          <a:pt x="1622" y="45"/>
                        </a:cubicBezTo>
                        <a:cubicBezTo>
                          <a:pt x="1591" y="54"/>
                          <a:pt x="1531" y="76"/>
                          <a:pt x="1531" y="76"/>
                        </a:cubicBezTo>
                        <a:cubicBezTo>
                          <a:pt x="1492" y="135"/>
                          <a:pt x="1461" y="175"/>
                          <a:pt x="1395" y="197"/>
                        </a:cubicBezTo>
                        <a:cubicBezTo>
                          <a:pt x="1358" y="309"/>
                          <a:pt x="1412" y="175"/>
                          <a:pt x="1334" y="273"/>
                        </a:cubicBezTo>
                        <a:cubicBezTo>
                          <a:pt x="1324" y="285"/>
                          <a:pt x="1326" y="304"/>
                          <a:pt x="1319" y="318"/>
                        </a:cubicBezTo>
                        <a:cubicBezTo>
                          <a:pt x="1299" y="359"/>
                          <a:pt x="1288" y="365"/>
                          <a:pt x="1258" y="394"/>
                        </a:cubicBezTo>
                        <a:cubicBezTo>
                          <a:pt x="1220" y="547"/>
                          <a:pt x="1163" y="697"/>
                          <a:pt x="1122" y="849"/>
                        </a:cubicBezTo>
                        <a:cubicBezTo>
                          <a:pt x="1110" y="895"/>
                          <a:pt x="1085" y="938"/>
                          <a:pt x="1077" y="985"/>
                        </a:cubicBezTo>
                        <a:cubicBezTo>
                          <a:pt x="1057" y="1098"/>
                          <a:pt x="1039" y="1207"/>
                          <a:pt x="955" y="1288"/>
                        </a:cubicBezTo>
                        <a:cubicBezTo>
                          <a:pt x="917" y="1405"/>
                          <a:pt x="968" y="1261"/>
                          <a:pt x="910" y="1379"/>
                        </a:cubicBezTo>
                        <a:cubicBezTo>
                          <a:pt x="903" y="1393"/>
                          <a:pt x="903" y="1411"/>
                          <a:pt x="895" y="1425"/>
                        </a:cubicBezTo>
                        <a:cubicBezTo>
                          <a:pt x="888" y="1437"/>
                          <a:pt x="873" y="1444"/>
                          <a:pt x="864" y="1455"/>
                        </a:cubicBezTo>
                        <a:cubicBezTo>
                          <a:pt x="802" y="1537"/>
                          <a:pt x="755" y="1633"/>
                          <a:pt x="652" y="1667"/>
                        </a:cubicBezTo>
                        <a:cubicBezTo>
                          <a:pt x="622" y="1687"/>
                          <a:pt x="596" y="1717"/>
                          <a:pt x="561" y="1728"/>
                        </a:cubicBezTo>
                        <a:cubicBezTo>
                          <a:pt x="531" y="1738"/>
                          <a:pt x="470" y="1758"/>
                          <a:pt x="470" y="1758"/>
                        </a:cubicBezTo>
                        <a:cubicBezTo>
                          <a:pt x="408" y="1822"/>
                          <a:pt x="297" y="1829"/>
                          <a:pt x="213" y="1849"/>
                        </a:cubicBezTo>
                        <a:cubicBezTo>
                          <a:pt x="172" y="1859"/>
                          <a:pt x="132" y="1870"/>
                          <a:pt x="91" y="1880"/>
                        </a:cubicBezTo>
                        <a:cubicBezTo>
                          <a:pt x="61" y="1888"/>
                          <a:pt x="0" y="1895"/>
                          <a:pt x="0" y="1895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" name="Line 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016" y="3360"/>
                    <a:ext cx="0" cy="201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5" name="Line 9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0" cy="235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8" name="Line 10"/>
              <p:cNvSpPr>
                <a:spLocks noChangeShapeType="1"/>
              </p:cNvSpPr>
              <p:nvPr/>
            </p:nvSpPr>
            <p:spPr bwMode="auto">
              <a:xfrm>
                <a:off x="1728" y="960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" name="Line 11"/>
              <p:cNvSpPr>
                <a:spLocks noChangeShapeType="1"/>
              </p:cNvSpPr>
              <p:nvPr/>
            </p:nvSpPr>
            <p:spPr bwMode="auto">
              <a:xfrm>
                <a:off x="1296" y="960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>
                <a:off x="912" y="960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13"/>
              <p:cNvSpPr>
                <a:spLocks noChangeShapeType="1"/>
              </p:cNvSpPr>
              <p:nvPr/>
            </p:nvSpPr>
            <p:spPr bwMode="auto">
              <a:xfrm>
                <a:off x="2976" y="960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14"/>
              <p:cNvSpPr>
                <a:spLocks noChangeShapeType="1"/>
              </p:cNvSpPr>
              <p:nvPr/>
            </p:nvSpPr>
            <p:spPr bwMode="auto">
              <a:xfrm>
                <a:off x="2544" y="960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15"/>
              <p:cNvSpPr>
                <a:spLocks noChangeShapeType="1"/>
              </p:cNvSpPr>
              <p:nvPr/>
            </p:nvSpPr>
            <p:spPr bwMode="auto">
              <a:xfrm>
                <a:off x="3408" y="960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912" y="3648"/>
              <a:ext cx="41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/>
                <a:t>   -3       -2        -1          0       +1        +2        +3</a:t>
              </a:r>
            </a:p>
          </p:txBody>
        </p:sp>
      </p:grpSp>
      <p:sp>
        <p:nvSpPr>
          <p:cNvPr id="20" name="Title 3"/>
          <p:cNvSpPr txBox="1">
            <a:spLocks noGrp="1"/>
          </p:cNvSpPr>
          <p:nvPr>
            <p:ph type="title"/>
          </p:nvPr>
        </p:nvSpPr>
        <p:spPr>
          <a:xfrm>
            <a:off x="457200" y="338306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6000" dirty="0" smtClean="0"/>
              <a:t>Question 1 d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777758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 numCol="1"/>
          <a:lstStyle/>
          <a:p>
            <a:pPr>
              <a:spcBef>
                <a:spcPts val="0"/>
              </a:spcBef>
            </a:pPr>
            <a:r>
              <a:rPr lang="en-GB" dirty="0" smtClean="0"/>
              <a:t>Mean = 14.7   	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SD = 7.00</a:t>
            </a:r>
            <a:endParaRPr lang="en-GB" dirty="0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762000" y="2514600"/>
            <a:ext cx="7986713" cy="3757613"/>
            <a:chOff x="480" y="1584"/>
            <a:chExt cx="5031" cy="2367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480" y="1584"/>
              <a:ext cx="4752" cy="2016"/>
              <a:chOff x="384" y="576"/>
              <a:chExt cx="3312" cy="2016"/>
            </a:xfrm>
          </p:grpSpPr>
          <p:grpSp>
            <p:nvGrpSpPr>
              <p:cNvPr id="7" name="Group 3"/>
              <p:cNvGrpSpPr>
                <a:grpSpLocks/>
              </p:cNvGrpSpPr>
              <p:nvPr/>
            </p:nvGrpSpPr>
            <p:grpSpPr bwMode="auto">
              <a:xfrm>
                <a:off x="384" y="576"/>
                <a:ext cx="3312" cy="2016"/>
                <a:chOff x="336" y="1152"/>
                <a:chExt cx="3456" cy="2352"/>
              </a:xfrm>
            </p:grpSpPr>
            <p:grpSp>
              <p:nvGrpSpPr>
                <p:cNvPr id="14" name="Group 4"/>
                <p:cNvGrpSpPr>
                  <a:grpSpLocks/>
                </p:cNvGrpSpPr>
                <p:nvPr/>
              </p:nvGrpSpPr>
              <p:grpSpPr bwMode="auto">
                <a:xfrm>
                  <a:off x="336" y="1440"/>
                  <a:ext cx="3456" cy="2016"/>
                  <a:chOff x="192" y="3360"/>
                  <a:chExt cx="3456" cy="2016"/>
                </a:xfrm>
              </p:grpSpPr>
              <p:sp>
                <p:nvSpPr>
                  <p:cNvPr id="16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5184"/>
                    <a:ext cx="3456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" name="Freeform 6"/>
                  <p:cNvSpPr>
                    <a:spLocks/>
                  </p:cNvSpPr>
                  <p:nvPr/>
                </p:nvSpPr>
                <p:spPr bwMode="auto">
                  <a:xfrm>
                    <a:off x="432" y="3600"/>
                    <a:ext cx="1569" cy="1536"/>
                  </a:xfrm>
                  <a:custGeom>
                    <a:avLst/>
                    <a:gdLst>
                      <a:gd name="T0" fmla="*/ 1228 w 1774"/>
                      <a:gd name="T1" fmla="*/ 0 h 1895"/>
                      <a:gd name="T2" fmla="*/ 1165 w 1774"/>
                      <a:gd name="T3" fmla="*/ 15 h 1895"/>
                      <a:gd name="T4" fmla="*/ 1122 w 1774"/>
                      <a:gd name="T5" fmla="*/ 24 h 1895"/>
                      <a:gd name="T6" fmla="*/ 1060 w 1774"/>
                      <a:gd name="T7" fmla="*/ 41 h 1895"/>
                      <a:gd name="T8" fmla="*/ 965 w 1774"/>
                      <a:gd name="T9" fmla="*/ 105 h 1895"/>
                      <a:gd name="T10" fmla="*/ 923 w 1774"/>
                      <a:gd name="T11" fmla="*/ 145 h 1895"/>
                      <a:gd name="T12" fmla="*/ 913 w 1774"/>
                      <a:gd name="T13" fmla="*/ 169 h 1895"/>
                      <a:gd name="T14" fmla="*/ 870 w 1774"/>
                      <a:gd name="T15" fmla="*/ 210 h 1895"/>
                      <a:gd name="T16" fmla="*/ 776 w 1774"/>
                      <a:gd name="T17" fmla="*/ 452 h 1895"/>
                      <a:gd name="T18" fmla="*/ 746 w 1774"/>
                      <a:gd name="T19" fmla="*/ 524 h 1895"/>
                      <a:gd name="T20" fmla="*/ 661 w 1774"/>
                      <a:gd name="T21" fmla="*/ 686 h 1895"/>
                      <a:gd name="T22" fmla="*/ 630 w 1774"/>
                      <a:gd name="T23" fmla="*/ 734 h 1895"/>
                      <a:gd name="T24" fmla="*/ 619 w 1774"/>
                      <a:gd name="T25" fmla="*/ 759 h 1895"/>
                      <a:gd name="T26" fmla="*/ 598 w 1774"/>
                      <a:gd name="T27" fmla="*/ 775 h 1895"/>
                      <a:gd name="T28" fmla="*/ 451 w 1774"/>
                      <a:gd name="T29" fmla="*/ 888 h 1895"/>
                      <a:gd name="T30" fmla="*/ 388 w 1774"/>
                      <a:gd name="T31" fmla="*/ 921 h 1895"/>
                      <a:gd name="T32" fmla="*/ 325 w 1774"/>
                      <a:gd name="T33" fmla="*/ 936 h 1895"/>
                      <a:gd name="T34" fmla="*/ 147 w 1774"/>
                      <a:gd name="T35" fmla="*/ 985 h 1895"/>
                      <a:gd name="T36" fmla="*/ 63 w 1774"/>
                      <a:gd name="T37" fmla="*/ 1001 h 1895"/>
                      <a:gd name="T38" fmla="*/ 0 w 1774"/>
                      <a:gd name="T39" fmla="*/ 1009 h 1895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1774"/>
                      <a:gd name="T61" fmla="*/ 0 h 1895"/>
                      <a:gd name="T62" fmla="*/ 1774 w 1774"/>
                      <a:gd name="T63" fmla="*/ 1895 h 1895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1774" h="1895">
                        <a:moveTo>
                          <a:pt x="1774" y="0"/>
                        </a:moveTo>
                        <a:cubicBezTo>
                          <a:pt x="1744" y="10"/>
                          <a:pt x="1714" y="22"/>
                          <a:pt x="1683" y="30"/>
                        </a:cubicBezTo>
                        <a:cubicBezTo>
                          <a:pt x="1663" y="35"/>
                          <a:pt x="1642" y="39"/>
                          <a:pt x="1622" y="45"/>
                        </a:cubicBezTo>
                        <a:cubicBezTo>
                          <a:pt x="1591" y="54"/>
                          <a:pt x="1531" y="76"/>
                          <a:pt x="1531" y="76"/>
                        </a:cubicBezTo>
                        <a:cubicBezTo>
                          <a:pt x="1492" y="135"/>
                          <a:pt x="1461" y="175"/>
                          <a:pt x="1395" y="197"/>
                        </a:cubicBezTo>
                        <a:cubicBezTo>
                          <a:pt x="1358" y="309"/>
                          <a:pt x="1412" y="175"/>
                          <a:pt x="1334" y="273"/>
                        </a:cubicBezTo>
                        <a:cubicBezTo>
                          <a:pt x="1324" y="285"/>
                          <a:pt x="1326" y="304"/>
                          <a:pt x="1319" y="318"/>
                        </a:cubicBezTo>
                        <a:cubicBezTo>
                          <a:pt x="1299" y="359"/>
                          <a:pt x="1288" y="365"/>
                          <a:pt x="1258" y="394"/>
                        </a:cubicBezTo>
                        <a:cubicBezTo>
                          <a:pt x="1220" y="547"/>
                          <a:pt x="1163" y="697"/>
                          <a:pt x="1122" y="849"/>
                        </a:cubicBezTo>
                        <a:cubicBezTo>
                          <a:pt x="1110" y="895"/>
                          <a:pt x="1085" y="938"/>
                          <a:pt x="1077" y="985"/>
                        </a:cubicBezTo>
                        <a:cubicBezTo>
                          <a:pt x="1057" y="1098"/>
                          <a:pt x="1039" y="1207"/>
                          <a:pt x="955" y="1288"/>
                        </a:cubicBezTo>
                        <a:cubicBezTo>
                          <a:pt x="917" y="1405"/>
                          <a:pt x="968" y="1261"/>
                          <a:pt x="910" y="1379"/>
                        </a:cubicBezTo>
                        <a:cubicBezTo>
                          <a:pt x="903" y="1393"/>
                          <a:pt x="903" y="1411"/>
                          <a:pt x="895" y="1425"/>
                        </a:cubicBezTo>
                        <a:cubicBezTo>
                          <a:pt x="888" y="1437"/>
                          <a:pt x="873" y="1444"/>
                          <a:pt x="864" y="1455"/>
                        </a:cubicBezTo>
                        <a:cubicBezTo>
                          <a:pt x="802" y="1537"/>
                          <a:pt x="755" y="1633"/>
                          <a:pt x="652" y="1667"/>
                        </a:cubicBezTo>
                        <a:cubicBezTo>
                          <a:pt x="622" y="1687"/>
                          <a:pt x="596" y="1717"/>
                          <a:pt x="561" y="1728"/>
                        </a:cubicBezTo>
                        <a:cubicBezTo>
                          <a:pt x="531" y="1738"/>
                          <a:pt x="470" y="1758"/>
                          <a:pt x="470" y="1758"/>
                        </a:cubicBezTo>
                        <a:cubicBezTo>
                          <a:pt x="408" y="1822"/>
                          <a:pt x="297" y="1829"/>
                          <a:pt x="213" y="1849"/>
                        </a:cubicBezTo>
                        <a:cubicBezTo>
                          <a:pt x="172" y="1859"/>
                          <a:pt x="132" y="1870"/>
                          <a:pt x="91" y="1880"/>
                        </a:cubicBezTo>
                        <a:cubicBezTo>
                          <a:pt x="61" y="1888"/>
                          <a:pt x="0" y="1895"/>
                          <a:pt x="0" y="1895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" name="Freeform 7"/>
                  <p:cNvSpPr>
                    <a:spLocks/>
                  </p:cNvSpPr>
                  <p:nvPr/>
                </p:nvSpPr>
                <p:spPr bwMode="auto">
                  <a:xfrm flipH="1">
                    <a:off x="2016" y="3600"/>
                    <a:ext cx="1584" cy="1536"/>
                  </a:xfrm>
                  <a:custGeom>
                    <a:avLst/>
                    <a:gdLst>
                      <a:gd name="T0" fmla="*/ 1263 w 1774"/>
                      <a:gd name="T1" fmla="*/ 0 h 1895"/>
                      <a:gd name="T2" fmla="*/ 1198 w 1774"/>
                      <a:gd name="T3" fmla="*/ 15 h 1895"/>
                      <a:gd name="T4" fmla="*/ 1155 w 1774"/>
                      <a:gd name="T5" fmla="*/ 24 h 1895"/>
                      <a:gd name="T6" fmla="*/ 1090 w 1774"/>
                      <a:gd name="T7" fmla="*/ 41 h 1895"/>
                      <a:gd name="T8" fmla="*/ 994 w 1774"/>
                      <a:gd name="T9" fmla="*/ 105 h 1895"/>
                      <a:gd name="T10" fmla="*/ 949 w 1774"/>
                      <a:gd name="T11" fmla="*/ 145 h 1895"/>
                      <a:gd name="T12" fmla="*/ 939 w 1774"/>
                      <a:gd name="T13" fmla="*/ 169 h 1895"/>
                      <a:gd name="T14" fmla="*/ 896 w 1774"/>
                      <a:gd name="T15" fmla="*/ 210 h 1895"/>
                      <a:gd name="T16" fmla="*/ 799 w 1774"/>
                      <a:gd name="T17" fmla="*/ 452 h 1895"/>
                      <a:gd name="T18" fmla="*/ 767 w 1774"/>
                      <a:gd name="T19" fmla="*/ 524 h 1895"/>
                      <a:gd name="T20" fmla="*/ 680 w 1774"/>
                      <a:gd name="T21" fmla="*/ 686 h 1895"/>
                      <a:gd name="T22" fmla="*/ 648 w 1774"/>
                      <a:gd name="T23" fmla="*/ 734 h 1895"/>
                      <a:gd name="T24" fmla="*/ 637 w 1774"/>
                      <a:gd name="T25" fmla="*/ 759 h 1895"/>
                      <a:gd name="T26" fmla="*/ 614 w 1774"/>
                      <a:gd name="T27" fmla="*/ 775 h 1895"/>
                      <a:gd name="T28" fmla="*/ 464 w 1774"/>
                      <a:gd name="T29" fmla="*/ 888 h 1895"/>
                      <a:gd name="T30" fmla="*/ 399 w 1774"/>
                      <a:gd name="T31" fmla="*/ 921 h 1895"/>
                      <a:gd name="T32" fmla="*/ 335 w 1774"/>
                      <a:gd name="T33" fmla="*/ 936 h 1895"/>
                      <a:gd name="T34" fmla="*/ 152 w 1774"/>
                      <a:gd name="T35" fmla="*/ 985 h 1895"/>
                      <a:gd name="T36" fmla="*/ 64 w 1774"/>
                      <a:gd name="T37" fmla="*/ 1001 h 1895"/>
                      <a:gd name="T38" fmla="*/ 0 w 1774"/>
                      <a:gd name="T39" fmla="*/ 1009 h 1895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1774"/>
                      <a:gd name="T61" fmla="*/ 0 h 1895"/>
                      <a:gd name="T62" fmla="*/ 1774 w 1774"/>
                      <a:gd name="T63" fmla="*/ 1895 h 1895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1774" h="1895">
                        <a:moveTo>
                          <a:pt x="1774" y="0"/>
                        </a:moveTo>
                        <a:cubicBezTo>
                          <a:pt x="1744" y="10"/>
                          <a:pt x="1714" y="22"/>
                          <a:pt x="1683" y="30"/>
                        </a:cubicBezTo>
                        <a:cubicBezTo>
                          <a:pt x="1663" y="35"/>
                          <a:pt x="1642" y="39"/>
                          <a:pt x="1622" y="45"/>
                        </a:cubicBezTo>
                        <a:cubicBezTo>
                          <a:pt x="1591" y="54"/>
                          <a:pt x="1531" y="76"/>
                          <a:pt x="1531" y="76"/>
                        </a:cubicBezTo>
                        <a:cubicBezTo>
                          <a:pt x="1492" y="135"/>
                          <a:pt x="1461" y="175"/>
                          <a:pt x="1395" y="197"/>
                        </a:cubicBezTo>
                        <a:cubicBezTo>
                          <a:pt x="1358" y="309"/>
                          <a:pt x="1412" y="175"/>
                          <a:pt x="1334" y="273"/>
                        </a:cubicBezTo>
                        <a:cubicBezTo>
                          <a:pt x="1324" y="285"/>
                          <a:pt x="1326" y="304"/>
                          <a:pt x="1319" y="318"/>
                        </a:cubicBezTo>
                        <a:cubicBezTo>
                          <a:pt x="1299" y="359"/>
                          <a:pt x="1288" y="365"/>
                          <a:pt x="1258" y="394"/>
                        </a:cubicBezTo>
                        <a:cubicBezTo>
                          <a:pt x="1220" y="547"/>
                          <a:pt x="1163" y="697"/>
                          <a:pt x="1122" y="849"/>
                        </a:cubicBezTo>
                        <a:cubicBezTo>
                          <a:pt x="1110" y="895"/>
                          <a:pt x="1085" y="938"/>
                          <a:pt x="1077" y="985"/>
                        </a:cubicBezTo>
                        <a:cubicBezTo>
                          <a:pt x="1057" y="1098"/>
                          <a:pt x="1039" y="1207"/>
                          <a:pt x="955" y="1288"/>
                        </a:cubicBezTo>
                        <a:cubicBezTo>
                          <a:pt x="917" y="1405"/>
                          <a:pt x="968" y="1261"/>
                          <a:pt x="910" y="1379"/>
                        </a:cubicBezTo>
                        <a:cubicBezTo>
                          <a:pt x="903" y="1393"/>
                          <a:pt x="903" y="1411"/>
                          <a:pt x="895" y="1425"/>
                        </a:cubicBezTo>
                        <a:cubicBezTo>
                          <a:pt x="888" y="1437"/>
                          <a:pt x="873" y="1444"/>
                          <a:pt x="864" y="1455"/>
                        </a:cubicBezTo>
                        <a:cubicBezTo>
                          <a:pt x="802" y="1537"/>
                          <a:pt x="755" y="1633"/>
                          <a:pt x="652" y="1667"/>
                        </a:cubicBezTo>
                        <a:cubicBezTo>
                          <a:pt x="622" y="1687"/>
                          <a:pt x="596" y="1717"/>
                          <a:pt x="561" y="1728"/>
                        </a:cubicBezTo>
                        <a:cubicBezTo>
                          <a:pt x="531" y="1738"/>
                          <a:pt x="470" y="1758"/>
                          <a:pt x="470" y="1758"/>
                        </a:cubicBezTo>
                        <a:cubicBezTo>
                          <a:pt x="408" y="1822"/>
                          <a:pt x="297" y="1829"/>
                          <a:pt x="213" y="1849"/>
                        </a:cubicBezTo>
                        <a:cubicBezTo>
                          <a:pt x="172" y="1859"/>
                          <a:pt x="132" y="1870"/>
                          <a:pt x="91" y="1880"/>
                        </a:cubicBezTo>
                        <a:cubicBezTo>
                          <a:pt x="61" y="1888"/>
                          <a:pt x="0" y="1895"/>
                          <a:pt x="0" y="1895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" name="Line 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016" y="3360"/>
                    <a:ext cx="0" cy="201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5" name="Line 9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0" cy="235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8" name="Line 10"/>
              <p:cNvSpPr>
                <a:spLocks noChangeShapeType="1"/>
              </p:cNvSpPr>
              <p:nvPr/>
            </p:nvSpPr>
            <p:spPr bwMode="auto">
              <a:xfrm>
                <a:off x="1728" y="960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14"/>
              <p:cNvSpPr>
                <a:spLocks noChangeShapeType="1"/>
              </p:cNvSpPr>
              <p:nvPr/>
            </p:nvSpPr>
            <p:spPr bwMode="auto">
              <a:xfrm>
                <a:off x="2544" y="960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1973" y="3660"/>
              <a:ext cx="353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 dirty="0"/>
                <a:t>   </a:t>
              </a:r>
              <a:r>
                <a:rPr lang="en-GB" sz="2400" b="1" dirty="0" smtClean="0"/>
                <a:t>7.7       14.7       21.7</a:t>
              </a:r>
              <a:endParaRPr lang="en-GB" sz="2400" b="1" dirty="0"/>
            </a:p>
          </p:txBody>
        </p:sp>
      </p:grpSp>
      <p:sp>
        <p:nvSpPr>
          <p:cNvPr id="20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6000" dirty="0" smtClean="0"/>
              <a:t>Question 1 d</a:t>
            </a:r>
            <a:endParaRPr lang="en-GB" sz="6000" dirty="0"/>
          </a:p>
        </p:txBody>
      </p:sp>
      <p:sp>
        <p:nvSpPr>
          <p:cNvPr id="21" name="TextBox 20"/>
          <p:cNvSpPr txBox="1"/>
          <p:nvPr/>
        </p:nvSpPr>
        <p:spPr>
          <a:xfrm>
            <a:off x="5436096" y="1340768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How many scores  fell between 7.7 and 21.7?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23147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13 </a:t>
            </a:r>
            <a:r>
              <a:rPr lang="en-GB" dirty="0"/>
              <a:t>of our 20 scores fell within these limits. </a:t>
            </a:r>
            <a:endParaRPr lang="en-GB" dirty="0" smtClean="0"/>
          </a:p>
          <a:p>
            <a:r>
              <a:rPr lang="en-GB" dirty="0" smtClean="0"/>
              <a:t>To </a:t>
            </a:r>
            <a:r>
              <a:rPr lang="en-GB" dirty="0"/>
              <a:t>express this as a percentage: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dirty="0"/>
              <a:t>13/20)*100 = 65%.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(</a:t>
            </a:r>
            <a:r>
              <a:rPr lang="en-GB" dirty="0" smtClean="0"/>
              <a:t>This </a:t>
            </a:r>
            <a:r>
              <a:rPr lang="en-GB" dirty="0"/>
              <a:t>actual figure compares quite favourably with the expected figure of 68</a:t>
            </a:r>
            <a:r>
              <a:rPr lang="en-GB" dirty="0" smtClean="0"/>
              <a:t>%.)</a:t>
            </a:r>
            <a:endParaRPr lang="en-GB" dirty="0"/>
          </a:p>
          <a:p>
            <a:endParaRPr lang="en-GB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dirty="0" smtClean="0">
                <a:solidFill>
                  <a:schemeClr val="tx1"/>
                </a:solidFill>
              </a:rPr>
              <a:t>Question 1 d (Answers)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63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class interval width of 50 (starting at 351) 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338306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6000" dirty="0" smtClean="0"/>
              <a:t>Question 2 </a:t>
            </a:r>
            <a:r>
              <a:rPr lang="en-GB" sz="6000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74137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484939"/>
              </p:ext>
            </p:extLst>
          </p:nvPr>
        </p:nvGraphicFramePr>
        <p:xfrm>
          <a:off x="755576" y="260648"/>
          <a:ext cx="7704856" cy="650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359547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Score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Frequency</a:t>
                      </a:r>
                      <a:endParaRPr lang="en-GB" sz="2400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497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cs typeface="Times New Roman" pitchFamily="18" charset="0"/>
              </a:rPr>
              <a:t>Mean: Add all the scores together and divide by the total number of scores.</a:t>
            </a:r>
            <a:br>
              <a:rPr lang="en-GB" sz="3200" dirty="0" smtClean="0">
                <a:cs typeface="Times New Roman" pitchFamily="18" charset="0"/>
              </a:rPr>
            </a:br>
            <a:endParaRPr lang="en-GB" sz="3200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780928"/>
            <a:ext cx="3343302" cy="2155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7584" y="332656"/>
            <a:ext cx="6624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Question 1 a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289260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103887"/>
              </p:ext>
            </p:extLst>
          </p:nvPr>
        </p:nvGraphicFramePr>
        <p:xfrm>
          <a:off x="755576" y="260648"/>
          <a:ext cx="7704856" cy="650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359547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Score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Frequency</a:t>
                      </a:r>
                      <a:endParaRPr lang="en-GB" sz="2400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351-400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401-450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451-500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501-550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551-600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601-650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651-700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701-750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751-800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801-850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851-900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901-950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951-1000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497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243470"/>
              </p:ext>
            </p:extLst>
          </p:nvPr>
        </p:nvGraphicFramePr>
        <p:xfrm>
          <a:off x="755576" y="260648"/>
          <a:ext cx="7704856" cy="650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359547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Score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Frequency</a:t>
                      </a:r>
                      <a:endParaRPr lang="en-GB" sz="2400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351-400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401-450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451-500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501-550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551-600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601-650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651-700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701-750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751-800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801-850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851-900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901-950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4653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951-1000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404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6939448"/>
              </p:ext>
            </p:extLst>
          </p:nvPr>
        </p:nvGraphicFramePr>
        <p:xfrm>
          <a:off x="1547664" y="2276872"/>
          <a:ext cx="5867400" cy="3833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dirty="0" smtClean="0">
                <a:solidFill>
                  <a:schemeClr val="tx1"/>
                </a:solidFill>
              </a:rPr>
              <a:t>Question 2 </a:t>
            </a:r>
            <a:r>
              <a:rPr lang="en-GB" dirty="0">
                <a:solidFill>
                  <a:schemeClr val="tx1"/>
                </a:solidFill>
              </a:rPr>
              <a:t>a</a:t>
            </a:r>
            <a:r>
              <a:rPr lang="en-GB" dirty="0" smtClean="0">
                <a:solidFill>
                  <a:schemeClr val="tx1"/>
                </a:solidFill>
              </a:rPr>
              <a:t> (Answers)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46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endParaRPr lang="en-GB" b="1" dirty="0" smtClean="0"/>
          </a:p>
          <a:p>
            <a:endParaRPr lang="en-GB" b="1" dirty="0" smtClean="0"/>
          </a:p>
          <a:p>
            <a:r>
              <a:rPr lang="en-GB" b="1" dirty="0" smtClean="0"/>
              <a:t>b</a:t>
            </a:r>
            <a:r>
              <a:rPr lang="en-GB" b="1" dirty="0"/>
              <a:t>)</a:t>
            </a:r>
            <a:r>
              <a:rPr lang="en-GB" dirty="0"/>
              <a:t> Calculate the mean, median, mode and </a:t>
            </a:r>
            <a:r>
              <a:rPr lang="en-GB" dirty="0" err="1"/>
              <a:t>s.d.</a:t>
            </a:r>
            <a:r>
              <a:rPr lang="en-GB" dirty="0"/>
              <a:t> (using the n-1 formula for the </a:t>
            </a:r>
            <a:r>
              <a:rPr lang="en-GB" dirty="0" err="1"/>
              <a:t>s.d.</a:t>
            </a:r>
            <a:r>
              <a:rPr lang="en-GB" dirty="0"/>
              <a:t>) of the scores.  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b="1" dirty="0" smtClean="0"/>
              <a:t>(</a:t>
            </a:r>
            <a:r>
              <a:rPr lang="en-GB" b="1" dirty="0"/>
              <a:t>c)</a:t>
            </a:r>
            <a:r>
              <a:rPr lang="en-GB" dirty="0"/>
              <a:t> Redo (b), but omitting the two scores of  998. What do you notice? </a:t>
            </a: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338306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6000" dirty="0" smtClean="0"/>
              <a:t>Question 2 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273390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endParaRPr lang="en-GB" b="1" dirty="0" smtClean="0"/>
          </a:p>
          <a:p>
            <a:endParaRPr lang="en-GB" b="1" dirty="0"/>
          </a:p>
          <a:p>
            <a:endParaRPr lang="en-GB" b="1" dirty="0" smtClean="0"/>
          </a:p>
          <a:p>
            <a:r>
              <a:rPr lang="en-GB" b="1" dirty="0" smtClean="0"/>
              <a:t>b</a:t>
            </a:r>
            <a:r>
              <a:rPr lang="en-GB" b="1" dirty="0"/>
              <a:t>)</a:t>
            </a:r>
            <a:r>
              <a:rPr lang="en-GB" dirty="0"/>
              <a:t> </a:t>
            </a:r>
            <a:r>
              <a:rPr lang="en-GB" dirty="0" smtClean="0"/>
              <a:t>Answers</a:t>
            </a:r>
            <a:r>
              <a:rPr lang="en-GB" dirty="0"/>
              <a:t>: mean = 572.9, </a:t>
            </a:r>
            <a:r>
              <a:rPr lang="en-GB" dirty="0" err="1"/>
              <a:t>s.d.</a:t>
            </a:r>
            <a:r>
              <a:rPr lang="en-GB" dirty="0"/>
              <a:t> = 178.5, median = 519.0, mode = </a:t>
            </a:r>
            <a:r>
              <a:rPr lang="en-GB" dirty="0" smtClean="0"/>
              <a:t>998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b="1" dirty="0" smtClean="0"/>
              <a:t>(</a:t>
            </a:r>
            <a:r>
              <a:rPr lang="en-GB" b="1" dirty="0"/>
              <a:t>c)</a:t>
            </a:r>
            <a:r>
              <a:rPr lang="en-GB" dirty="0"/>
              <a:t> </a:t>
            </a:r>
            <a:r>
              <a:rPr lang="en-GB" dirty="0" smtClean="0"/>
              <a:t>Answers</a:t>
            </a:r>
            <a:r>
              <a:rPr lang="en-GB" dirty="0"/>
              <a:t>: mean = 512.1, </a:t>
            </a:r>
            <a:r>
              <a:rPr lang="en-GB" dirty="0" err="1"/>
              <a:t>s.d.</a:t>
            </a:r>
            <a:r>
              <a:rPr lang="en-GB" dirty="0"/>
              <a:t> = 70.7, median = 502.0, mode = </a:t>
            </a:r>
            <a:r>
              <a:rPr lang="en-GB" dirty="0" smtClean="0"/>
              <a:t>incalculable</a:t>
            </a:r>
          </a:p>
          <a:p>
            <a:endParaRPr lang="en-GB" dirty="0"/>
          </a:p>
          <a:p>
            <a:r>
              <a:rPr lang="en-GB" dirty="0" smtClean="0"/>
              <a:t>Interpretation?</a:t>
            </a:r>
            <a:endParaRPr lang="en-GB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dirty="0" smtClean="0">
                <a:solidFill>
                  <a:schemeClr val="tx1"/>
                </a:solidFill>
              </a:rPr>
              <a:t>Question 2 b &amp; c (Answers)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67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455652"/>
              </p:ext>
            </p:extLst>
          </p:nvPr>
        </p:nvGraphicFramePr>
        <p:xfrm>
          <a:off x="827584" y="1484784"/>
          <a:ext cx="4385970" cy="316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Формула" r:id="rId4" imgW="1828800" imgH="1320480" progId="Equation.3">
                  <p:embed/>
                </p:oleObj>
              </mc:Choice>
              <mc:Fallback>
                <p:oleObj name="Формула" r:id="rId4" imgW="1828800" imgH="1320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484784"/>
                        <a:ext cx="4385970" cy="316835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3"/>
          <p:cNvSpPr txBox="1">
            <a:spLocks noGrp="1"/>
          </p:cNvSpPr>
          <p:nvPr>
            <p:ph type="title"/>
          </p:nvPr>
        </p:nvSpPr>
        <p:spPr>
          <a:xfrm>
            <a:off x="457200" y="338306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6000" dirty="0" smtClean="0"/>
              <a:t>Question 3 a </a:t>
            </a:r>
            <a:endParaRPr lang="en-GB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3995936" y="3501008"/>
            <a:ext cx="4680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What is </a:t>
            </a:r>
            <a:r>
              <a:rPr lang="en-GB" sz="4400" b="1" dirty="0" smtClean="0"/>
              <a:t>X</a:t>
            </a:r>
            <a:r>
              <a:rPr lang="en-GB" sz="4400" dirty="0" smtClean="0">
                <a:solidFill>
                  <a:srgbClr val="FF0000"/>
                </a:solidFill>
              </a:rPr>
              <a:t>,       &amp; </a:t>
            </a:r>
            <a:r>
              <a:rPr lang="en-GB" sz="4400" b="1" dirty="0" smtClean="0"/>
              <a:t>s</a:t>
            </a:r>
            <a:r>
              <a:rPr lang="en-GB" sz="4400" dirty="0" smtClean="0">
                <a:solidFill>
                  <a:srgbClr val="FF0000"/>
                </a:solidFill>
              </a:rPr>
              <a:t>?</a:t>
            </a:r>
            <a:endParaRPr lang="en-GB" sz="4400" dirty="0">
              <a:solidFill>
                <a:srgbClr val="FF0000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050950"/>
              </p:ext>
            </p:extLst>
          </p:nvPr>
        </p:nvGraphicFramePr>
        <p:xfrm>
          <a:off x="6588224" y="3594926"/>
          <a:ext cx="504056" cy="581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Формула" r:id="rId6" imgW="164880" imgH="190440" progId="Equation.3">
                  <p:embed/>
                </p:oleObj>
              </mc:Choice>
              <mc:Fallback>
                <p:oleObj name="Формула" r:id="rId6" imgW="1648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88224" y="3594926"/>
                        <a:ext cx="504056" cy="5816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744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Here, X is 75,  </a:t>
            </a:r>
            <a:r>
              <a:rPr lang="en-GB" dirty="0" smtClean="0"/>
              <a:t>  is </a:t>
            </a:r>
            <a:r>
              <a:rPr lang="en-GB" dirty="0"/>
              <a:t>86, and s is 6.5. So,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745124"/>
              </p:ext>
            </p:extLst>
          </p:nvPr>
        </p:nvGraphicFramePr>
        <p:xfrm>
          <a:off x="2699792" y="2420888"/>
          <a:ext cx="3221037" cy="347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Формула" r:id="rId4" imgW="977760" imgH="1054080" progId="Equation.3">
                  <p:embed/>
                </p:oleObj>
              </mc:Choice>
              <mc:Fallback>
                <p:oleObj name="Формула" r:id="rId4" imgW="977760" imgH="1054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99792" y="2420888"/>
                        <a:ext cx="3221037" cy="3470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971275"/>
              </p:ext>
            </p:extLst>
          </p:nvPr>
        </p:nvGraphicFramePr>
        <p:xfrm>
          <a:off x="3059832" y="1628800"/>
          <a:ext cx="360040" cy="415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Формула" r:id="rId6" imgW="164880" imgH="190440" progId="Equation.3">
                  <p:embed/>
                </p:oleObj>
              </mc:Choice>
              <mc:Fallback>
                <p:oleObj name="Формула" r:id="rId6" imgW="1648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59832" y="1628800"/>
                        <a:ext cx="360040" cy="4154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6000" dirty="0" smtClean="0"/>
              <a:t>Question 3 a 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112582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Z = -1.692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Interpretation?</a:t>
            </a:r>
            <a:endParaRPr lang="en-GB" dirty="0"/>
          </a:p>
          <a:p>
            <a:r>
              <a:rPr lang="en-GB" dirty="0" smtClean="0"/>
              <a:t>Patient </a:t>
            </a:r>
            <a:r>
              <a:rPr lang="en-GB" dirty="0"/>
              <a:t>X is over one and a half standard deviations below the performance of the "average" patient. He is quite below average in reading ability.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dirty="0" smtClean="0">
                <a:solidFill>
                  <a:schemeClr val="tx1"/>
                </a:solidFill>
              </a:rPr>
              <a:t>Question 3 </a:t>
            </a:r>
            <a:r>
              <a:rPr lang="en-GB" dirty="0">
                <a:solidFill>
                  <a:schemeClr val="tx1"/>
                </a:solidFill>
              </a:rPr>
              <a:t>a</a:t>
            </a:r>
            <a:r>
              <a:rPr lang="en-GB" dirty="0" smtClean="0">
                <a:solidFill>
                  <a:schemeClr val="tx1"/>
                </a:solidFill>
              </a:rPr>
              <a:t> (Answers)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67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(b)</a:t>
            </a:r>
            <a:r>
              <a:rPr lang="en-GB" dirty="0"/>
              <a:t> What proportion of the normal patients would be expected to score 75 or less? </a:t>
            </a: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338306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6000" dirty="0" smtClean="0"/>
              <a:t>Question 3 b 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619015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 under the curve</a:t>
            </a:r>
            <a:endParaRPr lang="en-GB" dirty="0"/>
          </a:p>
        </p:txBody>
      </p: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611560" y="2780928"/>
            <a:ext cx="7986713" cy="3757613"/>
            <a:chOff x="480" y="1584"/>
            <a:chExt cx="5031" cy="2367"/>
          </a:xfrm>
        </p:grpSpPr>
        <p:grpSp>
          <p:nvGrpSpPr>
            <p:cNvPr id="18" name="Group 2"/>
            <p:cNvGrpSpPr>
              <a:grpSpLocks/>
            </p:cNvGrpSpPr>
            <p:nvPr/>
          </p:nvGrpSpPr>
          <p:grpSpPr bwMode="auto">
            <a:xfrm>
              <a:off x="480" y="1584"/>
              <a:ext cx="4752" cy="2075"/>
              <a:chOff x="384" y="576"/>
              <a:chExt cx="3312" cy="2075"/>
            </a:xfrm>
          </p:grpSpPr>
          <p:grpSp>
            <p:nvGrpSpPr>
              <p:cNvPr id="20" name="Group 3"/>
              <p:cNvGrpSpPr>
                <a:grpSpLocks/>
              </p:cNvGrpSpPr>
              <p:nvPr/>
            </p:nvGrpSpPr>
            <p:grpSpPr bwMode="auto">
              <a:xfrm>
                <a:off x="384" y="576"/>
                <a:ext cx="3312" cy="2016"/>
                <a:chOff x="336" y="1152"/>
                <a:chExt cx="3456" cy="2352"/>
              </a:xfrm>
            </p:grpSpPr>
            <p:grpSp>
              <p:nvGrpSpPr>
                <p:cNvPr id="23" name="Group 4"/>
                <p:cNvGrpSpPr>
                  <a:grpSpLocks/>
                </p:cNvGrpSpPr>
                <p:nvPr/>
              </p:nvGrpSpPr>
              <p:grpSpPr bwMode="auto">
                <a:xfrm>
                  <a:off x="336" y="1440"/>
                  <a:ext cx="3456" cy="2016"/>
                  <a:chOff x="192" y="3360"/>
                  <a:chExt cx="3456" cy="2016"/>
                </a:xfrm>
              </p:grpSpPr>
              <p:sp>
                <p:nvSpPr>
                  <p:cNvPr id="25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5184"/>
                    <a:ext cx="3456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6" name="Freeform 6"/>
                  <p:cNvSpPr>
                    <a:spLocks/>
                  </p:cNvSpPr>
                  <p:nvPr/>
                </p:nvSpPr>
                <p:spPr bwMode="auto">
                  <a:xfrm>
                    <a:off x="432" y="3600"/>
                    <a:ext cx="1569" cy="1536"/>
                  </a:xfrm>
                  <a:custGeom>
                    <a:avLst/>
                    <a:gdLst>
                      <a:gd name="T0" fmla="*/ 1228 w 1774"/>
                      <a:gd name="T1" fmla="*/ 0 h 1895"/>
                      <a:gd name="T2" fmla="*/ 1165 w 1774"/>
                      <a:gd name="T3" fmla="*/ 15 h 1895"/>
                      <a:gd name="T4" fmla="*/ 1122 w 1774"/>
                      <a:gd name="T5" fmla="*/ 24 h 1895"/>
                      <a:gd name="T6" fmla="*/ 1060 w 1774"/>
                      <a:gd name="T7" fmla="*/ 41 h 1895"/>
                      <a:gd name="T8" fmla="*/ 965 w 1774"/>
                      <a:gd name="T9" fmla="*/ 105 h 1895"/>
                      <a:gd name="T10" fmla="*/ 923 w 1774"/>
                      <a:gd name="T11" fmla="*/ 145 h 1895"/>
                      <a:gd name="T12" fmla="*/ 913 w 1774"/>
                      <a:gd name="T13" fmla="*/ 169 h 1895"/>
                      <a:gd name="T14" fmla="*/ 870 w 1774"/>
                      <a:gd name="T15" fmla="*/ 210 h 1895"/>
                      <a:gd name="T16" fmla="*/ 776 w 1774"/>
                      <a:gd name="T17" fmla="*/ 452 h 1895"/>
                      <a:gd name="T18" fmla="*/ 746 w 1774"/>
                      <a:gd name="T19" fmla="*/ 524 h 1895"/>
                      <a:gd name="T20" fmla="*/ 661 w 1774"/>
                      <a:gd name="T21" fmla="*/ 686 h 1895"/>
                      <a:gd name="T22" fmla="*/ 630 w 1774"/>
                      <a:gd name="T23" fmla="*/ 734 h 1895"/>
                      <a:gd name="T24" fmla="*/ 619 w 1774"/>
                      <a:gd name="T25" fmla="*/ 759 h 1895"/>
                      <a:gd name="T26" fmla="*/ 598 w 1774"/>
                      <a:gd name="T27" fmla="*/ 775 h 1895"/>
                      <a:gd name="T28" fmla="*/ 451 w 1774"/>
                      <a:gd name="T29" fmla="*/ 888 h 1895"/>
                      <a:gd name="T30" fmla="*/ 388 w 1774"/>
                      <a:gd name="T31" fmla="*/ 921 h 1895"/>
                      <a:gd name="T32" fmla="*/ 325 w 1774"/>
                      <a:gd name="T33" fmla="*/ 936 h 1895"/>
                      <a:gd name="T34" fmla="*/ 147 w 1774"/>
                      <a:gd name="T35" fmla="*/ 985 h 1895"/>
                      <a:gd name="T36" fmla="*/ 63 w 1774"/>
                      <a:gd name="T37" fmla="*/ 1001 h 1895"/>
                      <a:gd name="T38" fmla="*/ 0 w 1774"/>
                      <a:gd name="T39" fmla="*/ 1009 h 1895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1774"/>
                      <a:gd name="T61" fmla="*/ 0 h 1895"/>
                      <a:gd name="T62" fmla="*/ 1774 w 1774"/>
                      <a:gd name="T63" fmla="*/ 1895 h 1895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1774" h="1895">
                        <a:moveTo>
                          <a:pt x="1774" y="0"/>
                        </a:moveTo>
                        <a:cubicBezTo>
                          <a:pt x="1744" y="10"/>
                          <a:pt x="1714" y="22"/>
                          <a:pt x="1683" y="30"/>
                        </a:cubicBezTo>
                        <a:cubicBezTo>
                          <a:pt x="1663" y="35"/>
                          <a:pt x="1642" y="39"/>
                          <a:pt x="1622" y="45"/>
                        </a:cubicBezTo>
                        <a:cubicBezTo>
                          <a:pt x="1591" y="54"/>
                          <a:pt x="1531" y="76"/>
                          <a:pt x="1531" y="76"/>
                        </a:cubicBezTo>
                        <a:cubicBezTo>
                          <a:pt x="1492" y="135"/>
                          <a:pt x="1461" y="175"/>
                          <a:pt x="1395" y="197"/>
                        </a:cubicBezTo>
                        <a:cubicBezTo>
                          <a:pt x="1358" y="309"/>
                          <a:pt x="1412" y="175"/>
                          <a:pt x="1334" y="273"/>
                        </a:cubicBezTo>
                        <a:cubicBezTo>
                          <a:pt x="1324" y="285"/>
                          <a:pt x="1326" y="304"/>
                          <a:pt x="1319" y="318"/>
                        </a:cubicBezTo>
                        <a:cubicBezTo>
                          <a:pt x="1299" y="359"/>
                          <a:pt x="1288" y="365"/>
                          <a:pt x="1258" y="394"/>
                        </a:cubicBezTo>
                        <a:cubicBezTo>
                          <a:pt x="1220" y="547"/>
                          <a:pt x="1163" y="697"/>
                          <a:pt x="1122" y="849"/>
                        </a:cubicBezTo>
                        <a:cubicBezTo>
                          <a:pt x="1110" y="895"/>
                          <a:pt x="1085" y="938"/>
                          <a:pt x="1077" y="985"/>
                        </a:cubicBezTo>
                        <a:cubicBezTo>
                          <a:pt x="1057" y="1098"/>
                          <a:pt x="1039" y="1207"/>
                          <a:pt x="955" y="1288"/>
                        </a:cubicBezTo>
                        <a:cubicBezTo>
                          <a:pt x="917" y="1405"/>
                          <a:pt x="968" y="1261"/>
                          <a:pt x="910" y="1379"/>
                        </a:cubicBezTo>
                        <a:cubicBezTo>
                          <a:pt x="903" y="1393"/>
                          <a:pt x="903" y="1411"/>
                          <a:pt x="895" y="1425"/>
                        </a:cubicBezTo>
                        <a:cubicBezTo>
                          <a:pt x="888" y="1437"/>
                          <a:pt x="873" y="1444"/>
                          <a:pt x="864" y="1455"/>
                        </a:cubicBezTo>
                        <a:cubicBezTo>
                          <a:pt x="802" y="1537"/>
                          <a:pt x="755" y="1633"/>
                          <a:pt x="652" y="1667"/>
                        </a:cubicBezTo>
                        <a:cubicBezTo>
                          <a:pt x="622" y="1687"/>
                          <a:pt x="596" y="1717"/>
                          <a:pt x="561" y="1728"/>
                        </a:cubicBezTo>
                        <a:cubicBezTo>
                          <a:pt x="531" y="1738"/>
                          <a:pt x="470" y="1758"/>
                          <a:pt x="470" y="1758"/>
                        </a:cubicBezTo>
                        <a:cubicBezTo>
                          <a:pt x="408" y="1822"/>
                          <a:pt x="297" y="1829"/>
                          <a:pt x="213" y="1849"/>
                        </a:cubicBezTo>
                        <a:cubicBezTo>
                          <a:pt x="172" y="1859"/>
                          <a:pt x="132" y="1870"/>
                          <a:pt x="91" y="1880"/>
                        </a:cubicBezTo>
                        <a:cubicBezTo>
                          <a:pt x="61" y="1888"/>
                          <a:pt x="0" y="1895"/>
                          <a:pt x="0" y="1895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" name="Freeform 7"/>
                  <p:cNvSpPr>
                    <a:spLocks/>
                  </p:cNvSpPr>
                  <p:nvPr/>
                </p:nvSpPr>
                <p:spPr bwMode="auto">
                  <a:xfrm flipH="1">
                    <a:off x="2016" y="3600"/>
                    <a:ext cx="1584" cy="1536"/>
                  </a:xfrm>
                  <a:custGeom>
                    <a:avLst/>
                    <a:gdLst>
                      <a:gd name="T0" fmla="*/ 1263 w 1774"/>
                      <a:gd name="T1" fmla="*/ 0 h 1895"/>
                      <a:gd name="T2" fmla="*/ 1198 w 1774"/>
                      <a:gd name="T3" fmla="*/ 15 h 1895"/>
                      <a:gd name="T4" fmla="*/ 1155 w 1774"/>
                      <a:gd name="T5" fmla="*/ 24 h 1895"/>
                      <a:gd name="T6" fmla="*/ 1090 w 1774"/>
                      <a:gd name="T7" fmla="*/ 41 h 1895"/>
                      <a:gd name="T8" fmla="*/ 994 w 1774"/>
                      <a:gd name="T9" fmla="*/ 105 h 1895"/>
                      <a:gd name="T10" fmla="*/ 949 w 1774"/>
                      <a:gd name="T11" fmla="*/ 145 h 1895"/>
                      <a:gd name="T12" fmla="*/ 939 w 1774"/>
                      <a:gd name="T13" fmla="*/ 169 h 1895"/>
                      <a:gd name="T14" fmla="*/ 896 w 1774"/>
                      <a:gd name="T15" fmla="*/ 210 h 1895"/>
                      <a:gd name="T16" fmla="*/ 799 w 1774"/>
                      <a:gd name="T17" fmla="*/ 452 h 1895"/>
                      <a:gd name="T18" fmla="*/ 767 w 1774"/>
                      <a:gd name="T19" fmla="*/ 524 h 1895"/>
                      <a:gd name="T20" fmla="*/ 680 w 1774"/>
                      <a:gd name="T21" fmla="*/ 686 h 1895"/>
                      <a:gd name="T22" fmla="*/ 648 w 1774"/>
                      <a:gd name="T23" fmla="*/ 734 h 1895"/>
                      <a:gd name="T24" fmla="*/ 637 w 1774"/>
                      <a:gd name="T25" fmla="*/ 759 h 1895"/>
                      <a:gd name="T26" fmla="*/ 614 w 1774"/>
                      <a:gd name="T27" fmla="*/ 775 h 1895"/>
                      <a:gd name="T28" fmla="*/ 464 w 1774"/>
                      <a:gd name="T29" fmla="*/ 888 h 1895"/>
                      <a:gd name="T30" fmla="*/ 399 w 1774"/>
                      <a:gd name="T31" fmla="*/ 921 h 1895"/>
                      <a:gd name="T32" fmla="*/ 335 w 1774"/>
                      <a:gd name="T33" fmla="*/ 936 h 1895"/>
                      <a:gd name="T34" fmla="*/ 152 w 1774"/>
                      <a:gd name="T35" fmla="*/ 985 h 1895"/>
                      <a:gd name="T36" fmla="*/ 64 w 1774"/>
                      <a:gd name="T37" fmla="*/ 1001 h 1895"/>
                      <a:gd name="T38" fmla="*/ 0 w 1774"/>
                      <a:gd name="T39" fmla="*/ 1009 h 1895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1774"/>
                      <a:gd name="T61" fmla="*/ 0 h 1895"/>
                      <a:gd name="T62" fmla="*/ 1774 w 1774"/>
                      <a:gd name="T63" fmla="*/ 1895 h 1895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1774" h="1895">
                        <a:moveTo>
                          <a:pt x="1774" y="0"/>
                        </a:moveTo>
                        <a:cubicBezTo>
                          <a:pt x="1744" y="10"/>
                          <a:pt x="1714" y="22"/>
                          <a:pt x="1683" y="30"/>
                        </a:cubicBezTo>
                        <a:cubicBezTo>
                          <a:pt x="1663" y="35"/>
                          <a:pt x="1642" y="39"/>
                          <a:pt x="1622" y="45"/>
                        </a:cubicBezTo>
                        <a:cubicBezTo>
                          <a:pt x="1591" y="54"/>
                          <a:pt x="1531" y="76"/>
                          <a:pt x="1531" y="76"/>
                        </a:cubicBezTo>
                        <a:cubicBezTo>
                          <a:pt x="1492" y="135"/>
                          <a:pt x="1461" y="175"/>
                          <a:pt x="1395" y="197"/>
                        </a:cubicBezTo>
                        <a:cubicBezTo>
                          <a:pt x="1358" y="309"/>
                          <a:pt x="1412" y="175"/>
                          <a:pt x="1334" y="273"/>
                        </a:cubicBezTo>
                        <a:cubicBezTo>
                          <a:pt x="1324" y="285"/>
                          <a:pt x="1326" y="304"/>
                          <a:pt x="1319" y="318"/>
                        </a:cubicBezTo>
                        <a:cubicBezTo>
                          <a:pt x="1299" y="359"/>
                          <a:pt x="1288" y="365"/>
                          <a:pt x="1258" y="394"/>
                        </a:cubicBezTo>
                        <a:cubicBezTo>
                          <a:pt x="1220" y="547"/>
                          <a:pt x="1163" y="697"/>
                          <a:pt x="1122" y="849"/>
                        </a:cubicBezTo>
                        <a:cubicBezTo>
                          <a:pt x="1110" y="895"/>
                          <a:pt x="1085" y="938"/>
                          <a:pt x="1077" y="985"/>
                        </a:cubicBezTo>
                        <a:cubicBezTo>
                          <a:pt x="1057" y="1098"/>
                          <a:pt x="1039" y="1207"/>
                          <a:pt x="955" y="1288"/>
                        </a:cubicBezTo>
                        <a:cubicBezTo>
                          <a:pt x="917" y="1405"/>
                          <a:pt x="968" y="1261"/>
                          <a:pt x="910" y="1379"/>
                        </a:cubicBezTo>
                        <a:cubicBezTo>
                          <a:pt x="903" y="1393"/>
                          <a:pt x="903" y="1411"/>
                          <a:pt x="895" y="1425"/>
                        </a:cubicBezTo>
                        <a:cubicBezTo>
                          <a:pt x="888" y="1437"/>
                          <a:pt x="873" y="1444"/>
                          <a:pt x="864" y="1455"/>
                        </a:cubicBezTo>
                        <a:cubicBezTo>
                          <a:pt x="802" y="1537"/>
                          <a:pt x="755" y="1633"/>
                          <a:pt x="652" y="1667"/>
                        </a:cubicBezTo>
                        <a:cubicBezTo>
                          <a:pt x="622" y="1687"/>
                          <a:pt x="596" y="1717"/>
                          <a:pt x="561" y="1728"/>
                        </a:cubicBezTo>
                        <a:cubicBezTo>
                          <a:pt x="531" y="1738"/>
                          <a:pt x="470" y="1758"/>
                          <a:pt x="470" y="1758"/>
                        </a:cubicBezTo>
                        <a:cubicBezTo>
                          <a:pt x="408" y="1822"/>
                          <a:pt x="297" y="1829"/>
                          <a:pt x="213" y="1849"/>
                        </a:cubicBezTo>
                        <a:cubicBezTo>
                          <a:pt x="172" y="1859"/>
                          <a:pt x="132" y="1870"/>
                          <a:pt x="91" y="1880"/>
                        </a:cubicBezTo>
                        <a:cubicBezTo>
                          <a:pt x="61" y="1888"/>
                          <a:pt x="0" y="1895"/>
                          <a:pt x="0" y="1895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" name="Line 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016" y="3360"/>
                    <a:ext cx="0" cy="201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4" name="Line 9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0" cy="235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1" name="Line 10"/>
              <p:cNvSpPr>
                <a:spLocks noChangeShapeType="1"/>
              </p:cNvSpPr>
              <p:nvPr/>
            </p:nvSpPr>
            <p:spPr bwMode="auto">
              <a:xfrm>
                <a:off x="1526" y="1211"/>
                <a:ext cx="0" cy="14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973" y="3660"/>
              <a:ext cx="353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 dirty="0"/>
                <a:t>   </a:t>
              </a:r>
              <a:r>
                <a:rPr lang="en-GB" sz="2400" b="1" dirty="0" smtClean="0"/>
                <a:t>75          86</a:t>
              </a:r>
              <a:endParaRPr lang="en-GB" sz="2400" b="1" dirty="0"/>
            </a:p>
          </p:txBody>
        </p:sp>
      </p:grpSp>
      <p:cxnSp>
        <p:nvCxnSpPr>
          <p:cNvPr id="31" name="Straight Connector 30"/>
          <p:cNvCxnSpPr/>
          <p:nvPr/>
        </p:nvCxnSpPr>
        <p:spPr>
          <a:xfrm>
            <a:off x="1757264" y="5495528"/>
            <a:ext cx="72008" cy="159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45668" y="5488699"/>
            <a:ext cx="72008" cy="159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128907" y="5422181"/>
            <a:ext cx="72008" cy="232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294856" y="5409084"/>
            <a:ext cx="72008" cy="180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367223" y="5332563"/>
            <a:ext cx="148836" cy="267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539354" y="5332563"/>
            <a:ext cx="172554" cy="325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676754" y="5232099"/>
            <a:ext cx="185907" cy="35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799296" y="5150363"/>
            <a:ext cx="306588" cy="497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924692" y="5049230"/>
            <a:ext cx="270884" cy="504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127948" y="4779590"/>
            <a:ext cx="80874" cy="1661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016335" y="4920782"/>
            <a:ext cx="185568" cy="311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ontent Placeholder 2"/>
          <p:cNvSpPr>
            <a:spLocks noGrp="1"/>
          </p:cNvSpPr>
          <p:nvPr>
            <p:ph idx="1"/>
          </p:nvPr>
        </p:nvSpPr>
        <p:spPr>
          <a:xfrm>
            <a:off x="703040" y="1268760"/>
            <a:ext cx="4618856" cy="1396751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z = -1.692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Graham’s website: z-score table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345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Median: </a:t>
            </a:r>
          </a:p>
          <a:p>
            <a:r>
              <a:rPr lang="en-GB" dirty="0" smtClean="0"/>
              <a:t>arrange the scores in numerical order. </a:t>
            </a:r>
          </a:p>
          <a:p>
            <a:r>
              <a:rPr lang="en-GB" dirty="0" smtClean="0"/>
              <a:t>odd number of scores = the middle score </a:t>
            </a:r>
          </a:p>
          <a:p>
            <a:r>
              <a:rPr lang="en-GB" dirty="0" smtClean="0"/>
              <a:t>even number of scores = the average of the  middle two scores. </a:t>
            </a: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338306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6000" dirty="0" smtClean="0"/>
              <a:t>Question 1 a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60343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79" t="17541" r="13967" b="14915"/>
          <a:stretch/>
        </p:blipFill>
        <p:spPr bwMode="auto">
          <a:xfrm>
            <a:off x="2381840" y="631595"/>
            <a:ext cx="3243105" cy="6129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99992" y="836712"/>
            <a:ext cx="648072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987824" y="5013176"/>
            <a:ext cx="72008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187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he proportion of patients who would be expected to have scored 75 or less is 0.0455. </a:t>
            </a:r>
          </a:p>
          <a:p>
            <a:endParaRPr lang="en-GB" dirty="0"/>
          </a:p>
          <a:p>
            <a:r>
              <a:rPr lang="en-GB" dirty="0" smtClean="0"/>
              <a:t>To express this as a percentage, simply multiply the proportion by 100:  4.55% of patients would be expected to score 75 or less.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dirty="0" smtClean="0">
                <a:solidFill>
                  <a:schemeClr val="tx1"/>
                </a:solidFill>
              </a:rPr>
              <a:t>Question 3 b (Answers)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327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Question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(c)</a:t>
            </a:r>
            <a:r>
              <a:rPr lang="en-GB" dirty="0"/>
              <a:t> What proportion of the normal patients would be expected to score 86 or more? </a:t>
            </a:r>
            <a:endParaRPr lang="en-GB" dirty="0" smtClean="0"/>
          </a:p>
          <a:p>
            <a:endParaRPr lang="en-GB" dirty="0"/>
          </a:p>
          <a:p>
            <a:r>
              <a:rPr lang="en-GB" b="1" dirty="0" smtClean="0"/>
              <a:t>(d) </a:t>
            </a:r>
            <a:r>
              <a:rPr lang="en-GB" dirty="0"/>
              <a:t>How MANY patients would be expected to score higher than patient X, i.e. 75 or more</a:t>
            </a:r>
            <a:r>
              <a:rPr lang="en-GB" dirty="0" smtClean="0"/>
              <a:t>?.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068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Tips for 3b: area under the curve</a:t>
            </a:r>
            <a:endParaRPr lang="en-GB" dirty="0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611560" y="2158401"/>
            <a:ext cx="7986713" cy="3757613"/>
            <a:chOff x="480" y="1584"/>
            <a:chExt cx="5031" cy="2367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480" y="1584"/>
              <a:ext cx="4752" cy="2075"/>
              <a:chOff x="384" y="576"/>
              <a:chExt cx="3312" cy="2075"/>
            </a:xfrm>
          </p:grpSpPr>
          <p:grpSp>
            <p:nvGrpSpPr>
              <p:cNvPr id="7" name="Group 3"/>
              <p:cNvGrpSpPr>
                <a:grpSpLocks/>
              </p:cNvGrpSpPr>
              <p:nvPr/>
            </p:nvGrpSpPr>
            <p:grpSpPr bwMode="auto">
              <a:xfrm>
                <a:off x="384" y="576"/>
                <a:ext cx="3312" cy="2016"/>
                <a:chOff x="336" y="1152"/>
                <a:chExt cx="3456" cy="2352"/>
              </a:xfrm>
            </p:grpSpPr>
            <p:grpSp>
              <p:nvGrpSpPr>
                <p:cNvPr id="9" name="Group 4"/>
                <p:cNvGrpSpPr>
                  <a:grpSpLocks/>
                </p:cNvGrpSpPr>
                <p:nvPr/>
              </p:nvGrpSpPr>
              <p:grpSpPr bwMode="auto">
                <a:xfrm>
                  <a:off x="336" y="1440"/>
                  <a:ext cx="3456" cy="2016"/>
                  <a:chOff x="192" y="3360"/>
                  <a:chExt cx="3456" cy="2016"/>
                </a:xfrm>
              </p:grpSpPr>
              <p:sp>
                <p:nvSpPr>
                  <p:cNvPr id="11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5184"/>
                    <a:ext cx="3456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" name="Freeform 6"/>
                  <p:cNvSpPr>
                    <a:spLocks/>
                  </p:cNvSpPr>
                  <p:nvPr/>
                </p:nvSpPr>
                <p:spPr bwMode="auto">
                  <a:xfrm>
                    <a:off x="432" y="3600"/>
                    <a:ext cx="1569" cy="1536"/>
                  </a:xfrm>
                  <a:custGeom>
                    <a:avLst/>
                    <a:gdLst>
                      <a:gd name="T0" fmla="*/ 1228 w 1774"/>
                      <a:gd name="T1" fmla="*/ 0 h 1895"/>
                      <a:gd name="T2" fmla="*/ 1165 w 1774"/>
                      <a:gd name="T3" fmla="*/ 15 h 1895"/>
                      <a:gd name="T4" fmla="*/ 1122 w 1774"/>
                      <a:gd name="T5" fmla="*/ 24 h 1895"/>
                      <a:gd name="T6" fmla="*/ 1060 w 1774"/>
                      <a:gd name="T7" fmla="*/ 41 h 1895"/>
                      <a:gd name="T8" fmla="*/ 965 w 1774"/>
                      <a:gd name="T9" fmla="*/ 105 h 1895"/>
                      <a:gd name="T10" fmla="*/ 923 w 1774"/>
                      <a:gd name="T11" fmla="*/ 145 h 1895"/>
                      <a:gd name="T12" fmla="*/ 913 w 1774"/>
                      <a:gd name="T13" fmla="*/ 169 h 1895"/>
                      <a:gd name="T14" fmla="*/ 870 w 1774"/>
                      <a:gd name="T15" fmla="*/ 210 h 1895"/>
                      <a:gd name="T16" fmla="*/ 776 w 1774"/>
                      <a:gd name="T17" fmla="*/ 452 h 1895"/>
                      <a:gd name="T18" fmla="*/ 746 w 1774"/>
                      <a:gd name="T19" fmla="*/ 524 h 1895"/>
                      <a:gd name="T20" fmla="*/ 661 w 1774"/>
                      <a:gd name="T21" fmla="*/ 686 h 1895"/>
                      <a:gd name="T22" fmla="*/ 630 w 1774"/>
                      <a:gd name="T23" fmla="*/ 734 h 1895"/>
                      <a:gd name="T24" fmla="*/ 619 w 1774"/>
                      <a:gd name="T25" fmla="*/ 759 h 1895"/>
                      <a:gd name="T26" fmla="*/ 598 w 1774"/>
                      <a:gd name="T27" fmla="*/ 775 h 1895"/>
                      <a:gd name="T28" fmla="*/ 451 w 1774"/>
                      <a:gd name="T29" fmla="*/ 888 h 1895"/>
                      <a:gd name="T30" fmla="*/ 388 w 1774"/>
                      <a:gd name="T31" fmla="*/ 921 h 1895"/>
                      <a:gd name="T32" fmla="*/ 325 w 1774"/>
                      <a:gd name="T33" fmla="*/ 936 h 1895"/>
                      <a:gd name="T34" fmla="*/ 147 w 1774"/>
                      <a:gd name="T35" fmla="*/ 985 h 1895"/>
                      <a:gd name="T36" fmla="*/ 63 w 1774"/>
                      <a:gd name="T37" fmla="*/ 1001 h 1895"/>
                      <a:gd name="T38" fmla="*/ 0 w 1774"/>
                      <a:gd name="T39" fmla="*/ 1009 h 1895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1774"/>
                      <a:gd name="T61" fmla="*/ 0 h 1895"/>
                      <a:gd name="T62" fmla="*/ 1774 w 1774"/>
                      <a:gd name="T63" fmla="*/ 1895 h 1895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1774" h="1895">
                        <a:moveTo>
                          <a:pt x="1774" y="0"/>
                        </a:moveTo>
                        <a:cubicBezTo>
                          <a:pt x="1744" y="10"/>
                          <a:pt x="1714" y="22"/>
                          <a:pt x="1683" y="30"/>
                        </a:cubicBezTo>
                        <a:cubicBezTo>
                          <a:pt x="1663" y="35"/>
                          <a:pt x="1642" y="39"/>
                          <a:pt x="1622" y="45"/>
                        </a:cubicBezTo>
                        <a:cubicBezTo>
                          <a:pt x="1591" y="54"/>
                          <a:pt x="1531" y="76"/>
                          <a:pt x="1531" y="76"/>
                        </a:cubicBezTo>
                        <a:cubicBezTo>
                          <a:pt x="1492" y="135"/>
                          <a:pt x="1461" y="175"/>
                          <a:pt x="1395" y="197"/>
                        </a:cubicBezTo>
                        <a:cubicBezTo>
                          <a:pt x="1358" y="309"/>
                          <a:pt x="1412" y="175"/>
                          <a:pt x="1334" y="273"/>
                        </a:cubicBezTo>
                        <a:cubicBezTo>
                          <a:pt x="1324" y="285"/>
                          <a:pt x="1326" y="304"/>
                          <a:pt x="1319" y="318"/>
                        </a:cubicBezTo>
                        <a:cubicBezTo>
                          <a:pt x="1299" y="359"/>
                          <a:pt x="1288" y="365"/>
                          <a:pt x="1258" y="394"/>
                        </a:cubicBezTo>
                        <a:cubicBezTo>
                          <a:pt x="1220" y="547"/>
                          <a:pt x="1163" y="697"/>
                          <a:pt x="1122" y="849"/>
                        </a:cubicBezTo>
                        <a:cubicBezTo>
                          <a:pt x="1110" y="895"/>
                          <a:pt x="1085" y="938"/>
                          <a:pt x="1077" y="985"/>
                        </a:cubicBezTo>
                        <a:cubicBezTo>
                          <a:pt x="1057" y="1098"/>
                          <a:pt x="1039" y="1207"/>
                          <a:pt x="955" y="1288"/>
                        </a:cubicBezTo>
                        <a:cubicBezTo>
                          <a:pt x="917" y="1405"/>
                          <a:pt x="968" y="1261"/>
                          <a:pt x="910" y="1379"/>
                        </a:cubicBezTo>
                        <a:cubicBezTo>
                          <a:pt x="903" y="1393"/>
                          <a:pt x="903" y="1411"/>
                          <a:pt x="895" y="1425"/>
                        </a:cubicBezTo>
                        <a:cubicBezTo>
                          <a:pt x="888" y="1437"/>
                          <a:pt x="873" y="1444"/>
                          <a:pt x="864" y="1455"/>
                        </a:cubicBezTo>
                        <a:cubicBezTo>
                          <a:pt x="802" y="1537"/>
                          <a:pt x="755" y="1633"/>
                          <a:pt x="652" y="1667"/>
                        </a:cubicBezTo>
                        <a:cubicBezTo>
                          <a:pt x="622" y="1687"/>
                          <a:pt x="596" y="1717"/>
                          <a:pt x="561" y="1728"/>
                        </a:cubicBezTo>
                        <a:cubicBezTo>
                          <a:pt x="531" y="1738"/>
                          <a:pt x="470" y="1758"/>
                          <a:pt x="470" y="1758"/>
                        </a:cubicBezTo>
                        <a:cubicBezTo>
                          <a:pt x="408" y="1822"/>
                          <a:pt x="297" y="1829"/>
                          <a:pt x="213" y="1849"/>
                        </a:cubicBezTo>
                        <a:cubicBezTo>
                          <a:pt x="172" y="1859"/>
                          <a:pt x="132" y="1870"/>
                          <a:pt x="91" y="1880"/>
                        </a:cubicBezTo>
                        <a:cubicBezTo>
                          <a:pt x="61" y="1888"/>
                          <a:pt x="0" y="1895"/>
                          <a:pt x="0" y="1895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" name="Freeform 7"/>
                  <p:cNvSpPr>
                    <a:spLocks/>
                  </p:cNvSpPr>
                  <p:nvPr/>
                </p:nvSpPr>
                <p:spPr bwMode="auto">
                  <a:xfrm flipH="1">
                    <a:off x="2016" y="3600"/>
                    <a:ext cx="1584" cy="1536"/>
                  </a:xfrm>
                  <a:custGeom>
                    <a:avLst/>
                    <a:gdLst>
                      <a:gd name="T0" fmla="*/ 1263 w 1774"/>
                      <a:gd name="T1" fmla="*/ 0 h 1895"/>
                      <a:gd name="T2" fmla="*/ 1198 w 1774"/>
                      <a:gd name="T3" fmla="*/ 15 h 1895"/>
                      <a:gd name="T4" fmla="*/ 1155 w 1774"/>
                      <a:gd name="T5" fmla="*/ 24 h 1895"/>
                      <a:gd name="T6" fmla="*/ 1090 w 1774"/>
                      <a:gd name="T7" fmla="*/ 41 h 1895"/>
                      <a:gd name="T8" fmla="*/ 994 w 1774"/>
                      <a:gd name="T9" fmla="*/ 105 h 1895"/>
                      <a:gd name="T10" fmla="*/ 949 w 1774"/>
                      <a:gd name="T11" fmla="*/ 145 h 1895"/>
                      <a:gd name="T12" fmla="*/ 939 w 1774"/>
                      <a:gd name="T13" fmla="*/ 169 h 1895"/>
                      <a:gd name="T14" fmla="*/ 896 w 1774"/>
                      <a:gd name="T15" fmla="*/ 210 h 1895"/>
                      <a:gd name="T16" fmla="*/ 799 w 1774"/>
                      <a:gd name="T17" fmla="*/ 452 h 1895"/>
                      <a:gd name="T18" fmla="*/ 767 w 1774"/>
                      <a:gd name="T19" fmla="*/ 524 h 1895"/>
                      <a:gd name="T20" fmla="*/ 680 w 1774"/>
                      <a:gd name="T21" fmla="*/ 686 h 1895"/>
                      <a:gd name="T22" fmla="*/ 648 w 1774"/>
                      <a:gd name="T23" fmla="*/ 734 h 1895"/>
                      <a:gd name="T24" fmla="*/ 637 w 1774"/>
                      <a:gd name="T25" fmla="*/ 759 h 1895"/>
                      <a:gd name="T26" fmla="*/ 614 w 1774"/>
                      <a:gd name="T27" fmla="*/ 775 h 1895"/>
                      <a:gd name="T28" fmla="*/ 464 w 1774"/>
                      <a:gd name="T29" fmla="*/ 888 h 1895"/>
                      <a:gd name="T30" fmla="*/ 399 w 1774"/>
                      <a:gd name="T31" fmla="*/ 921 h 1895"/>
                      <a:gd name="T32" fmla="*/ 335 w 1774"/>
                      <a:gd name="T33" fmla="*/ 936 h 1895"/>
                      <a:gd name="T34" fmla="*/ 152 w 1774"/>
                      <a:gd name="T35" fmla="*/ 985 h 1895"/>
                      <a:gd name="T36" fmla="*/ 64 w 1774"/>
                      <a:gd name="T37" fmla="*/ 1001 h 1895"/>
                      <a:gd name="T38" fmla="*/ 0 w 1774"/>
                      <a:gd name="T39" fmla="*/ 1009 h 1895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1774"/>
                      <a:gd name="T61" fmla="*/ 0 h 1895"/>
                      <a:gd name="T62" fmla="*/ 1774 w 1774"/>
                      <a:gd name="T63" fmla="*/ 1895 h 1895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1774" h="1895">
                        <a:moveTo>
                          <a:pt x="1774" y="0"/>
                        </a:moveTo>
                        <a:cubicBezTo>
                          <a:pt x="1744" y="10"/>
                          <a:pt x="1714" y="22"/>
                          <a:pt x="1683" y="30"/>
                        </a:cubicBezTo>
                        <a:cubicBezTo>
                          <a:pt x="1663" y="35"/>
                          <a:pt x="1642" y="39"/>
                          <a:pt x="1622" y="45"/>
                        </a:cubicBezTo>
                        <a:cubicBezTo>
                          <a:pt x="1591" y="54"/>
                          <a:pt x="1531" y="76"/>
                          <a:pt x="1531" y="76"/>
                        </a:cubicBezTo>
                        <a:cubicBezTo>
                          <a:pt x="1492" y="135"/>
                          <a:pt x="1461" y="175"/>
                          <a:pt x="1395" y="197"/>
                        </a:cubicBezTo>
                        <a:cubicBezTo>
                          <a:pt x="1358" y="309"/>
                          <a:pt x="1412" y="175"/>
                          <a:pt x="1334" y="273"/>
                        </a:cubicBezTo>
                        <a:cubicBezTo>
                          <a:pt x="1324" y="285"/>
                          <a:pt x="1326" y="304"/>
                          <a:pt x="1319" y="318"/>
                        </a:cubicBezTo>
                        <a:cubicBezTo>
                          <a:pt x="1299" y="359"/>
                          <a:pt x="1288" y="365"/>
                          <a:pt x="1258" y="394"/>
                        </a:cubicBezTo>
                        <a:cubicBezTo>
                          <a:pt x="1220" y="547"/>
                          <a:pt x="1163" y="697"/>
                          <a:pt x="1122" y="849"/>
                        </a:cubicBezTo>
                        <a:cubicBezTo>
                          <a:pt x="1110" y="895"/>
                          <a:pt x="1085" y="938"/>
                          <a:pt x="1077" y="985"/>
                        </a:cubicBezTo>
                        <a:cubicBezTo>
                          <a:pt x="1057" y="1098"/>
                          <a:pt x="1039" y="1207"/>
                          <a:pt x="955" y="1288"/>
                        </a:cubicBezTo>
                        <a:cubicBezTo>
                          <a:pt x="917" y="1405"/>
                          <a:pt x="968" y="1261"/>
                          <a:pt x="910" y="1379"/>
                        </a:cubicBezTo>
                        <a:cubicBezTo>
                          <a:pt x="903" y="1393"/>
                          <a:pt x="903" y="1411"/>
                          <a:pt x="895" y="1425"/>
                        </a:cubicBezTo>
                        <a:cubicBezTo>
                          <a:pt x="888" y="1437"/>
                          <a:pt x="873" y="1444"/>
                          <a:pt x="864" y="1455"/>
                        </a:cubicBezTo>
                        <a:cubicBezTo>
                          <a:pt x="802" y="1537"/>
                          <a:pt x="755" y="1633"/>
                          <a:pt x="652" y="1667"/>
                        </a:cubicBezTo>
                        <a:cubicBezTo>
                          <a:pt x="622" y="1687"/>
                          <a:pt x="596" y="1717"/>
                          <a:pt x="561" y="1728"/>
                        </a:cubicBezTo>
                        <a:cubicBezTo>
                          <a:pt x="531" y="1738"/>
                          <a:pt x="470" y="1758"/>
                          <a:pt x="470" y="1758"/>
                        </a:cubicBezTo>
                        <a:cubicBezTo>
                          <a:pt x="408" y="1822"/>
                          <a:pt x="297" y="1829"/>
                          <a:pt x="213" y="1849"/>
                        </a:cubicBezTo>
                        <a:cubicBezTo>
                          <a:pt x="172" y="1859"/>
                          <a:pt x="132" y="1870"/>
                          <a:pt x="91" y="1880"/>
                        </a:cubicBezTo>
                        <a:cubicBezTo>
                          <a:pt x="61" y="1888"/>
                          <a:pt x="0" y="1895"/>
                          <a:pt x="0" y="1895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" name="Line 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016" y="3360"/>
                    <a:ext cx="0" cy="201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0" name="Line 9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0" cy="235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8" name="Line 10"/>
              <p:cNvSpPr>
                <a:spLocks noChangeShapeType="1"/>
              </p:cNvSpPr>
              <p:nvPr/>
            </p:nvSpPr>
            <p:spPr bwMode="auto">
              <a:xfrm>
                <a:off x="1526" y="1211"/>
                <a:ext cx="0" cy="14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1973" y="3660"/>
              <a:ext cx="353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 dirty="0"/>
                <a:t>   </a:t>
              </a:r>
              <a:r>
                <a:rPr lang="en-GB" sz="2400" b="1" dirty="0" smtClean="0"/>
                <a:t>75          86</a:t>
              </a:r>
              <a:endParaRPr lang="en-GB" sz="2400" b="1" dirty="0"/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3347864" y="3861048"/>
            <a:ext cx="432048" cy="1105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63888" y="3429000"/>
            <a:ext cx="720080" cy="1537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72533" y="3068960"/>
            <a:ext cx="1021854" cy="1897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83460" y="2996952"/>
            <a:ext cx="1124644" cy="1969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88024" y="2996952"/>
            <a:ext cx="1080120" cy="1969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328084" y="3166464"/>
            <a:ext cx="993713" cy="1800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516216" y="4653136"/>
            <a:ext cx="216024" cy="313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948264" y="4810025"/>
            <a:ext cx="144016" cy="156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713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210" y="116632"/>
            <a:ext cx="8229600" cy="1143000"/>
          </a:xfrm>
        </p:spPr>
        <p:txBody>
          <a:bodyPr/>
          <a:lstStyle/>
          <a:p>
            <a:r>
              <a:rPr lang="en-GB" dirty="0" smtClean="0"/>
              <a:t>Area under the curve</a:t>
            </a:r>
            <a:endParaRPr lang="en-GB" dirty="0"/>
          </a:p>
        </p:txBody>
      </p: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611560" y="2780928"/>
            <a:ext cx="7986713" cy="3757613"/>
            <a:chOff x="480" y="1584"/>
            <a:chExt cx="5031" cy="2367"/>
          </a:xfrm>
        </p:grpSpPr>
        <p:grpSp>
          <p:nvGrpSpPr>
            <p:cNvPr id="18" name="Group 2"/>
            <p:cNvGrpSpPr>
              <a:grpSpLocks/>
            </p:cNvGrpSpPr>
            <p:nvPr/>
          </p:nvGrpSpPr>
          <p:grpSpPr bwMode="auto">
            <a:xfrm>
              <a:off x="480" y="1584"/>
              <a:ext cx="4752" cy="2075"/>
              <a:chOff x="384" y="576"/>
              <a:chExt cx="3312" cy="2075"/>
            </a:xfrm>
          </p:grpSpPr>
          <p:grpSp>
            <p:nvGrpSpPr>
              <p:cNvPr id="20" name="Group 3"/>
              <p:cNvGrpSpPr>
                <a:grpSpLocks/>
              </p:cNvGrpSpPr>
              <p:nvPr/>
            </p:nvGrpSpPr>
            <p:grpSpPr bwMode="auto">
              <a:xfrm>
                <a:off x="384" y="576"/>
                <a:ext cx="3312" cy="2016"/>
                <a:chOff x="336" y="1152"/>
                <a:chExt cx="3456" cy="2352"/>
              </a:xfrm>
            </p:grpSpPr>
            <p:grpSp>
              <p:nvGrpSpPr>
                <p:cNvPr id="23" name="Group 4"/>
                <p:cNvGrpSpPr>
                  <a:grpSpLocks/>
                </p:cNvGrpSpPr>
                <p:nvPr/>
              </p:nvGrpSpPr>
              <p:grpSpPr bwMode="auto">
                <a:xfrm>
                  <a:off x="336" y="1440"/>
                  <a:ext cx="3456" cy="2016"/>
                  <a:chOff x="192" y="3360"/>
                  <a:chExt cx="3456" cy="2016"/>
                </a:xfrm>
              </p:grpSpPr>
              <p:sp>
                <p:nvSpPr>
                  <p:cNvPr id="25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5184"/>
                    <a:ext cx="3456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6" name="Freeform 6"/>
                  <p:cNvSpPr>
                    <a:spLocks/>
                  </p:cNvSpPr>
                  <p:nvPr/>
                </p:nvSpPr>
                <p:spPr bwMode="auto">
                  <a:xfrm>
                    <a:off x="432" y="3600"/>
                    <a:ext cx="1569" cy="1536"/>
                  </a:xfrm>
                  <a:custGeom>
                    <a:avLst/>
                    <a:gdLst>
                      <a:gd name="T0" fmla="*/ 1228 w 1774"/>
                      <a:gd name="T1" fmla="*/ 0 h 1895"/>
                      <a:gd name="T2" fmla="*/ 1165 w 1774"/>
                      <a:gd name="T3" fmla="*/ 15 h 1895"/>
                      <a:gd name="T4" fmla="*/ 1122 w 1774"/>
                      <a:gd name="T5" fmla="*/ 24 h 1895"/>
                      <a:gd name="T6" fmla="*/ 1060 w 1774"/>
                      <a:gd name="T7" fmla="*/ 41 h 1895"/>
                      <a:gd name="T8" fmla="*/ 965 w 1774"/>
                      <a:gd name="T9" fmla="*/ 105 h 1895"/>
                      <a:gd name="T10" fmla="*/ 923 w 1774"/>
                      <a:gd name="T11" fmla="*/ 145 h 1895"/>
                      <a:gd name="T12" fmla="*/ 913 w 1774"/>
                      <a:gd name="T13" fmla="*/ 169 h 1895"/>
                      <a:gd name="T14" fmla="*/ 870 w 1774"/>
                      <a:gd name="T15" fmla="*/ 210 h 1895"/>
                      <a:gd name="T16" fmla="*/ 776 w 1774"/>
                      <a:gd name="T17" fmla="*/ 452 h 1895"/>
                      <a:gd name="T18" fmla="*/ 746 w 1774"/>
                      <a:gd name="T19" fmla="*/ 524 h 1895"/>
                      <a:gd name="T20" fmla="*/ 661 w 1774"/>
                      <a:gd name="T21" fmla="*/ 686 h 1895"/>
                      <a:gd name="T22" fmla="*/ 630 w 1774"/>
                      <a:gd name="T23" fmla="*/ 734 h 1895"/>
                      <a:gd name="T24" fmla="*/ 619 w 1774"/>
                      <a:gd name="T25" fmla="*/ 759 h 1895"/>
                      <a:gd name="T26" fmla="*/ 598 w 1774"/>
                      <a:gd name="T27" fmla="*/ 775 h 1895"/>
                      <a:gd name="T28" fmla="*/ 451 w 1774"/>
                      <a:gd name="T29" fmla="*/ 888 h 1895"/>
                      <a:gd name="T30" fmla="*/ 388 w 1774"/>
                      <a:gd name="T31" fmla="*/ 921 h 1895"/>
                      <a:gd name="T32" fmla="*/ 325 w 1774"/>
                      <a:gd name="T33" fmla="*/ 936 h 1895"/>
                      <a:gd name="T34" fmla="*/ 147 w 1774"/>
                      <a:gd name="T35" fmla="*/ 985 h 1895"/>
                      <a:gd name="T36" fmla="*/ 63 w 1774"/>
                      <a:gd name="T37" fmla="*/ 1001 h 1895"/>
                      <a:gd name="T38" fmla="*/ 0 w 1774"/>
                      <a:gd name="T39" fmla="*/ 1009 h 1895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1774"/>
                      <a:gd name="T61" fmla="*/ 0 h 1895"/>
                      <a:gd name="T62" fmla="*/ 1774 w 1774"/>
                      <a:gd name="T63" fmla="*/ 1895 h 1895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1774" h="1895">
                        <a:moveTo>
                          <a:pt x="1774" y="0"/>
                        </a:moveTo>
                        <a:cubicBezTo>
                          <a:pt x="1744" y="10"/>
                          <a:pt x="1714" y="22"/>
                          <a:pt x="1683" y="30"/>
                        </a:cubicBezTo>
                        <a:cubicBezTo>
                          <a:pt x="1663" y="35"/>
                          <a:pt x="1642" y="39"/>
                          <a:pt x="1622" y="45"/>
                        </a:cubicBezTo>
                        <a:cubicBezTo>
                          <a:pt x="1591" y="54"/>
                          <a:pt x="1531" y="76"/>
                          <a:pt x="1531" y="76"/>
                        </a:cubicBezTo>
                        <a:cubicBezTo>
                          <a:pt x="1492" y="135"/>
                          <a:pt x="1461" y="175"/>
                          <a:pt x="1395" y="197"/>
                        </a:cubicBezTo>
                        <a:cubicBezTo>
                          <a:pt x="1358" y="309"/>
                          <a:pt x="1412" y="175"/>
                          <a:pt x="1334" y="273"/>
                        </a:cubicBezTo>
                        <a:cubicBezTo>
                          <a:pt x="1324" y="285"/>
                          <a:pt x="1326" y="304"/>
                          <a:pt x="1319" y="318"/>
                        </a:cubicBezTo>
                        <a:cubicBezTo>
                          <a:pt x="1299" y="359"/>
                          <a:pt x="1288" y="365"/>
                          <a:pt x="1258" y="394"/>
                        </a:cubicBezTo>
                        <a:cubicBezTo>
                          <a:pt x="1220" y="547"/>
                          <a:pt x="1163" y="697"/>
                          <a:pt x="1122" y="849"/>
                        </a:cubicBezTo>
                        <a:cubicBezTo>
                          <a:pt x="1110" y="895"/>
                          <a:pt x="1085" y="938"/>
                          <a:pt x="1077" y="985"/>
                        </a:cubicBezTo>
                        <a:cubicBezTo>
                          <a:pt x="1057" y="1098"/>
                          <a:pt x="1039" y="1207"/>
                          <a:pt x="955" y="1288"/>
                        </a:cubicBezTo>
                        <a:cubicBezTo>
                          <a:pt x="917" y="1405"/>
                          <a:pt x="968" y="1261"/>
                          <a:pt x="910" y="1379"/>
                        </a:cubicBezTo>
                        <a:cubicBezTo>
                          <a:pt x="903" y="1393"/>
                          <a:pt x="903" y="1411"/>
                          <a:pt x="895" y="1425"/>
                        </a:cubicBezTo>
                        <a:cubicBezTo>
                          <a:pt x="888" y="1437"/>
                          <a:pt x="873" y="1444"/>
                          <a:pt x="864" y="1455"/>
                        </a:cubicBezTo>
                        <a:cubicBezTo>
                          <a:pt x="802" y="1537"/>
                          <a:pt x="755" y="1633"/>
                          <a:pt x="652" y="1667"/>
                        </a:cubicBezTo>
                        <a:cubicBezTo>
                          <a:pt x="622" y="1687"/>
                          <a:pt x="596" y="1717"/>
                          <a:pt x="561" y="1728"/>
                        </a:cubicBezTo>
                        <a:cubicBezTo>
                          <a:pt x="531" y="1738"/>
                          <a:pt x="470" y="1758"/>
                          <a:pt x="470" y="1758"/>
                        </a:cubicBezTo>
                        <a:cubicBezTo>
                          <a:pt x="408" y="1822"/>
                          <a:pt x="297" y="1829"/>
                          <a:pt x="213" y="1849"/>
                        </a:cubicBezTo>
                        <a:cubicBezTo>
                          <a:pt x="172" y="1859"/>
                          <a:pt x="132" y="1870"/>
                          <a:pt x="91" y="1880"/>
                        </a:cubicBezTo>
                        <a:cubicBezTo>
                          <a:pt x="61" y="1888"/>
                          <a:pt x="0" y="1895"/>
                          <a:pt x="0" y="1895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" name="Freeform 7"/>
                  <p:cNvSpPr>
                    <a:spLocks/>
                  </p:cNvSpPr>
                  <p:nvPr/>
                </p:nvSpPr>
                <p:spPr bwMode="auto">
                  <a:xfrm flipH="1">
                    <a:off x="2016" y="3600"/>
                    <a:ext cx="1584" cy="1536"/>
                  </a:xfrm>
                  <a:custGeom>
                    <a:avLst/>
                    <a:gdLst>
                      <a:gd name="T0" fmla="*/ 1263 w 1774"/>
                      <a:gd name="T1" fmla="*/ 0 h 1895"/>
                      <a:gd name="T2" fmla="*/ 1198 w 1774"/>
                      <a:gd name="T3" fmla="*/ 15 h 1895"/>
                      <a:gd name="T4" fmla="*/ 1155 w 1774"/>
                      <a:gd name="T5" fmla="*/ 24 h 1895"/>
                      <a:gd name="T6" fmla="*/ 1090 w 1774"/>
                      <a:gd name="T7" fmla="*/ 41 h 1895"/>
                      <a:gd name="T8" fmla="*/ 994 w 1774"/>
                      <a:gd name="T9" fmla="*/ 105 h 1895"/>
                      <a:gd name="T10" fmla="*/ 949 w 1774"/>
                      <a:gd name="T11" fmla="*/ 145 h 1895"/>
                      <a:gd name="T12" fmla="*/ 939 w 1774"/>
                      <a:gd name="T13" fmla="*/ 169 h 1895"/>
                      <a:gd name="T14" fmla="*/ 896 w 1774"/>
                      <a:gd name="T15" fmla="*/ 210 h 1895"/>
                      <a:gd name="T16" fmla="*/ 799 w 1774"/>
                      <a:gd name="T17" fmla="*/ 452 h 1895"/>
                      <a:gd name="T18" fmla="*/ 767 w 1774"/>
                      <a:gd name="T19" fmla="*/ 524 h 1895"/>
                      <a:gd name="T20" fmla="*/ 680 w 1774"/>
                      <a:gd name="T21" fmla="*/ 686 h 1895"/>
                      <a:gd name="T22" fmla="*/ 648 w 1774"/>
                      <a:gd name="T23" fmla="*/ 734 h 1895"/>
                      <a:gd name="T24" fmla="*/ 637 w 1774"/>
                      <a:gd name="T25" fmla="*/ 759 h 1895"/>
                      <a:gd name="T26" fmla="*/ 614 w 1774"/>
                      <a:gd name="T27" fmla="*/ 775 h 1895"/>
                      <a:gd name="T28" fmla="*/ 464 w 1774"/>
                      <a:gd name="T29" fmla="*/ 888 h 1895"/>
                      <a:gd name="T30" fmla="*/ 399 w 1774"/>
                      <a:gd name="T31" fmla="*/ 921 h 1895"/>
                      <a:gd name="T32" fmla="*/ 335 w 1774"/>
                      <a:gd name="T33" fmla="*/ 936 h 1895"/>
                      <a:gd name="T34" fmla="*/ 152 w 1774"/>
                      <a:gd name="T35" fmla="*/ 985 h 1895"/>
                      <a:gd name="T36" fmla="*/ 64 w 1774"/>
                      <a:gd name="T37" fmla="*/ 1001 h 1895"/>
                      <a:gd name="T38" fmla="*/ 0 w 1774"/>
                      <a:gd name="T39" fmla="*/ 1009 h 1895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1774"/>
                      <a:gd name="T61" fmla="*/ 0 h 1895"/>
                      <a:gd name="T62" fmla="*/ 1774 w 1774"/>
                      <a:gd name="T63" fmla="*/ 1895 h 1895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1774" h="1895">
                        <a:moveTo>
                          <a:pt x="1774" y="0"/>
                        </a:moveTo>
                        <a:cubicBezTo>
                          <a:pt x="1744" y="10"/>
                          <a:pt x="1714" y="22"/>
                          <a:pt x="1683" y="30"/>
                        </a:cubicBezTo>
                        <a:cubicBezTo>
                          <a:pt x="1663" y="35"/>
                          <a:pt x="1642" y="39"/>
                          <a:pt x="1622" y="45"/>
                        </a:cubicBezTo>
                        <a:cubicBezTo>
                          <a:pt x="1591" y="54"/>
                          <a:pt x="1531" y="76"/>
                          <a:pt x="1531" y="76"/>
                        </a:cubicBezTo>
                        <a:cubicBezTo>
                          <a:pt x="1492" y="135"/>
                          <a:pt x="1461" y="175"/>
                          <a:pt x="1395" y="197"/>
                        </a:cubicBezTo>
                        <a:cubicBezTo>
                          <a:pt x="1358" y="309"/>
                          <a:pt x="1412" y="175"/>
                          <a:pt x="1334" y="273"/>
                        </a:cubicBezTo>
                        <a:cubicBezTo>
                          <a:pt x="1324" y="285"/>
                          <a:pt x="1326" y="304"/>
                          <a:pt x="1319" y="318"/>
                        </a:cubicBezTo>
                        <a:cubicBezTo>
                          <a:pt x="1299" y="359"/>
                          <a:pt x="1288" y="365"/>
                          <a:pt x="1258" y="394"/>
                        </a:cubicBezTo>
                        <a:cubicBezTo>
                          <a:pt x="1220" y="547"/>
                          <a:pt x="1163" y="697"/>
                          <a:pt x="1122" y="849"/>
                        </a:cubicBezTo>
                        <a:cubicBezTo>
                          <a:pt x="1110" y="895"/>
                          <a:pt x="1085" y="938"/>
                          <a:pt x="1077" y="985"/>
                        </a:cubicBezTo>
                        <a:cubicBezTo>
                          <a:pt x="1057" y="1098"/>
                          <a:pt x="1039" y="1207"/>
                          <a:pt x="955" y="1288"/>
                        </a:cubicBezTo>
                        <a:cubicBezTo>
                          <a:pt x="917" y="1405"/>
                          <a:pt x="968" y="1261"/>
                          <a:pt x="910" y="1379"/>
                        </a:cubicBezTo>
                        <a:cubicBezTo>
                          <a:pt x="903" y="1393"/>
                          <a:pt x="903" y="1411"/>
                          <a:pt x="895" y="1425"/>
                        </a:cubicBezTo>
                        <a:cubicBezTo>
                          <a:pt x="888" y="1437"/>
                          <a:pt x="873" y="1444"/>
                          <a:pt x="864" y="1455"/>
                        </a:cubicBezTo>
                        <a:cubicBezTo>
                          <a:pt x="802" y="1537"/>
                          <a:pt x="755" y="1633"/>
                          <a:pt x="652" y="1667"/>
                        </a:cubicBezTo>
                        <a:cubicBezTo>
                          <a:pt x="622" y="1687"/>
                          <a:pt x="596" y="1717"/>
                          <a:pt x="561" y="1728"/>
                        </a:cubicBezTo>
                        <a:cubicBezTo>
                          <a:pt x="531" y="1738"/>
                          <a:pt x="470" y="1758"/>
                          <a:pt x="470" y="1758"/>
                        </a:cubicBezTo>
                        <a:cubicBezTo>
                          <a:pt x="408" y="1822"/>
                          <a:pt x="297" y="1829"/>
                          <a:pt x="213" y="1849"/>
                        </a:cubicBezTo>
                        <a:cubicBezTo>
                          <a:pt x="172" y="1859"/>
                          <a:pt x="132" y="1870"/>
                          <a:pt x="91" y="1880"/>
                        </a:cubicBezTo>
                        <a:cubicBezTo>
                          <a:pt x="61" y="1888"/>
                          <a:pt x="0" y="1895"/>
                          <a:pt x="0" y="1895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" name="Line 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016" y="3360"/>
                    <a:ext cx="0" cy="201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4" name="Line 9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0" cy="235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1" name="Line 10"/>
              <p:cNvSpPr>
                <a:spLocks noChangeShapeType="1"/>
              </p:cNvSpPr>
              <p:nvPr/>
            </p:nvSpPr>
            <p:spPr bwMode="auto">
              <a:xfrm>
                <a:off x="1526" y="1211"/>
                <a:ext cx="0" cy="14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973" y="3660"/>
              <a:ext cx="353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 dirty="0"/>
                <a:t>   </a:t>
              </a:r>
              <a:r>
                <a:rPr lang="en-GB" sz="2400" b="1" dirty="0" smtClean="0"/>
                <a:t>75          86</a:t>
              </a:r>
              <a:endParaRPr lang="en-GB" sz="2400" b="1" dirty="0"/>
            </a:p>
          </p:txBody>
        </p:sp>
      </p:grpSp>
      <p:cxnSp>
        <p:nvCxnSpPr>
          <p:cNvPr id="31" name="Straight Connector 30"/>
          <p:cNvCxnSpPr/>
          <p:nvPr/>
        </p:nvCxnSpPr>
        <p:spPr>
          <a:xfrm>
            <a:off x="1757264" y="5495528"/>
            <a:ext cx="72008" cy="159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45668" y="5488699"/>
            <a:ext cx="72008" cy="159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128907" y="5422181"/>
            <a:ext cx="72008" cy="232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294856" y="5409084"/>
            <a:ext cx="72008" cy="180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367223" y="5332563"/>
            <a:ext cx="148836" cy="267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539354" y="5332563"/>
            <a:ext cx="172554" cy="325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676754" y="5232099"/>
            <a:ext cx="185907" cy="35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799296" y="5150363"/>
            <a:ext cx="306588" cy="497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924692" y="5049230"/>
            <a:ext cx="270884" cy="504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127948" y="4779590"/>
            <a:ext cx="80874" cy="1661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016335" y="4920782"/>
            <a:ext cx="185568" cy="311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ontent Placeholder 2"/>
          <p:cNvSpPr>
            <a:spLocks noGrp="1"/>
          </p:cNvSpPr>
          <p:nvPr>
            <p:ph idx="1"/>
          </p:nvPr>
        </p:nvSpPr>
        <p:spPr>
          <a:xfrm>
            <a:off x="643849" y="1124744"/>
            <a:ext cx="8352928" cy="1396751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</a:t>
            </a:r>
            <a:r>
              <a:rPr lang="en-GB" dirty="0" smtClean="0"/>
              <a:t>otal area under the normal curve is 1</a:t>
            </a:r>
          </a:p>
          <a:p>
            <a:r>
              <a:rPr lang="en-GB" dirty="0" smtClean="0"/>
              <a:t>The area above 75 must correspond to the total area (1) minus the area below 75 (0.0455).</a:t>
            </a:r>
            <a:endParaRPr lang="en-GB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331640" y="3788990"/>
            <a:ext cx="1684695" cy="988181"/>
          </a:xfrm>
          <a:prstGeom prst="wedgeRoundRectCallout">
            <a:avLst>
              <a:gd name="adj1" fmla="val -2131"/>
              <a:gd name="adj2" fmla="val 100822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331640" y="3827867"/>
            <a:ext cx="1650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We’ve already worked this out!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562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(c)</a:t>
            </a:r>
            <a:r>
              <a:rPr lang="en-GB" dirty="0" smtClean="0"/>
              <a:t> Answer: .50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 smtClean="0"/>
              <a:t>(d) </a:t>
            </a:r>
            <a:r>
              <a:rPr lang="en-GB" dirty="0" smtClean="0"/>
              <a:t>Answer: 165 patients.</a:t>
            </a:r>
          </a:p>
          <a:p>
            <a:endParaRPr lang="en-GB" dirty="0" smtClean="0"/>
          </a:p>
          <a:p>
            <a:r>
              <a:rPr lang="en-GB" dirty="0" smtClean="0"/>
              <a:t>Over 95% of the normal patients scored higher than patient X. </a:t>
            </a:r>
          </a:p>
          <a:p>
            <a:r>
              <a:rPr lang="en-GB" dirty="0" smtClean="0"/>
              <a:t>To get the </a:t>
            </a:r>
            <a:r>
              <a:rPr lang="en-GB" i="1" dirty="0" smtClean="0"/>
              <a:t>number</a:t>
            </a:r>
            <a:r>
              <a:rPr lang="en-GB" dirty="0" smtClean="0"/>
              <a:t> of patients who would be expected to get scores higher than patient X, multiply the proportion doing so by the total number of patients. .9545 * 173 = 165.13, which rounds to 165 patients.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Question 3 (Answers)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649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10744" y="7205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3600" dirty="0" smtClean="0">
                <a:solidFill>
                  <a:schemeClr val="tx1"/>
                </a:solidFill>
              </a:rPr>
              <a:t>Question 4: hypnotherapy vs. homeopathy</a:t>
            </a:r>
            <a:endParaRPr lang="en-GB" sz="36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204571"/>
            <a:ext cx="4308254" cy="562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1520" y="1600201"/>
            <a:ext cx="3888432" cy="1684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 smtClean="0"/>
              <a:t>Analyze</a:t>
            </a:r>
            <a:r>
              <a:rPr lang="en-GB" dirty="0" smtClean="0"/>
              <a:t>  </a:t>
            </a:r>
          </a:p>
          <a:p>
            <a:pPr marL="0" indent="0">
              <a:buNone/>
            </a:pPr>
            <a:r>
              <a:rPr lang="en-GB" dirty="0" smtClean="0"/>
              <a:t>Descriptive statistics  Explore...</a:t>
            </a:r>
            <a:endParaRPr lang="en-GB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29000"/>
            <a:ext cx="4083264" cy="286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474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3600" dirty="0" smtClean="0">
                <a:solidFill>
                  <a:schemeClr val="tx1"/>
                </a:solidFill>
              </a:rPr>
              <a:t>Question 4: hypnotherapy vs. homeopathy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637872"/>
            <a:ext cx="2952328" cy="49971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First, the results when the outlier (Cynthia) is included: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b="1" dirty="0">
                <a:solidFill>
                  <a:srgbClr val="FF0000"/>
                </a:solidFill>
              </a:rPr>
              <a:t>H</a:t>
            </a:r>
            <a:r>
              <a:rPr lang="en-GB" sz="2400" b="1" dirty="0" smtClean="0">
                <a:solidFill>
                  <a:srgbClr val="FF0000"/>
                </a:solidFill>
              </a:rPr>
              <a:t>ypnotherapy mean looks bigger than homeopathy mean</a:t>
            </a:r>
          </a:p>
          <a:p>
            <a:r>
              <a:rPr lang="en-GB" sz="2400" b="1" dirty="0">
                <a:solidFill>
                  <a:srgbClr val="00B050"/>
                </a:solidFill>
              </a:rPr>
              <a:t>T</a:t>
            </a:r>
            <a:r>
              <a:rPr lang="en-GB" sz="2400" b="1" dirty="0" smtClean="0">
                <a:solidFill>
                  <a:srgbClr val="00B050"/>
                </a:solidFill>
              </a:rPr>
              <a:t>he medians look the same</a:t>
            </a:r>
          </a:p>
          <a:p>
            <a:r>
              <a:rPr lang="en-GB" sz="2400" b="1" dirty="0">
                <a:solidFill>
                  <a:srgbClr val="7030A0"/>
                </a:solidFill>
              </a:rPr>
              <a:t>S</a:t>
            </a:r>
            <a:r>
              <a:rPr lang="en-GB" sz="2400" b="1" dirty="0" smtClean="0">
                <a:solidFill>
                  <a:srgbClr val="7030A0"/>
                </a:solidFill>
              </a:rPr>
              <a:t>tandard deviations are very different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879366"/>
            <a:ext cx="6176513" cy="5793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7188695" y="1340768"/>
            <a:ext cx="504056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7092280" y="5226661"/>
            <a:ext cx="504056" cy="21602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7112762" y="4797152"/>
            <a:ext cx="504056" cy="21602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7194093" y="2204362"/>
            <a:ext cx="504056" cy="21602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7194093" y="2572258"/>
            <a:ext cx="504056" cy="21602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7115991" y="4011966"/>
            <a:ext cx="504056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316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022" y="980728"/>
            <a:ext cx="6241234" cy="585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3600" dirty="0" smtClean="0">
                <a:solidFill>
                  <a:schemeClr val="tx1"/>
                </a:solidFill>
              </a:rPr>
              <a:t>Question 4: hypnotherapy vs. homeopathy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637872"/>
            <a:ext cx="2952328" cy="49971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Next, the results when the outlier (Cynthia) is removed: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b="1" dirty="0">
                <a:solidFill>
                  <a:srgbClr val="FF0000"/>
                </a:solidFill>
              </a:rPr>
              <a:t>H</a:t>
            </a:r>
            <a:r>
              <a:rPr lang="en-GB" sz="2400" b="1" dirty="0" smtClean="0">
                <a:solidFill>
                  <a:srgbClr val="FF0000"/>
                </a:solidFill>
              </a:rPr>
              <a:t>ypnotherapy mean now the same as the homeopathy mean</a:t>
            </a:r>
          </a:p>
          <a:p>
            <a:r>
              <a:rPr lang="en-GB" sz="2400" b="1" dirty="0">
                <a:solidFill>
                  <a:srgbClr val="00B050"/>
                </a:solidFill>
              </a:rPr>
              <a:t>T</a:t>
            </a:r>
            <a:r>
              <a:rPr lang="en-GB" sz="2400" b="1" dirty="0" smtClean="0">
                <a:solidFill>
                  <a:srgbClr val="00B050"/>
                </a:solidFill>
              </a:rPr>
              <a:t>he medians are the same as before</a:t>
            </a:r>
          </a:p>
          <a:p>
            <a:r>
              <a:rPr lang="en-GB" sz="2400" b="1" dirty="0">
                <a:solidFill>
                  <a:srgbClr val="7030A0"/>
                </a:solidFill>
              </a:rPr>
              <a:t>S</a:t>
            </a:r>
            <a:r>
              <a:rPr lang="en-GB" sz="2400" b="1" dirty="0" smtClean="0">
                <a:solidFill>
                  <a:srgbClr val="7030A0"/>
                </a:solidFill>
              </a:rPr>
              <a:t>tandard deviations are now more similar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5" name="Right Arrow 4"/>
          <p:cNvSpPr/>
          <p:nvPr/>
        </p:nvSpPr>
        <p:spPr>
          <a:xfrm>
            <a:off x="7194093" y="1448780"/>
            <a:ext cx="504056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7137200" y="5384683"/>
            <a:ext cx="504056" cy="21602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7112762" y="4942410"/>
            <a:ext cx="504056" cy="21602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7194093" y="2312374"/>
            <a:ext cx="504056" cy="21602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7160985" y="2680270"/>
            <a:ext cx="504056" cy="21602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7112762" y="4119978"/>
            <a:ext cx="504056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92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3600" dirty="0" smtClean="0">
                <a:solidFill>
                  <a:schemeClr val="tx1"/>
                </a:solidFill>
              </a:rPr>
              <a:t>Question 4: hypnotherapy vs. homeopathy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1520" y="1124745"/>
            <a:ext cx="8748464" cy="18001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Shows </a:t>
            </a:r>
          </a:p>
          <a:p>
            <a:pPr marL="457200" indent="-457200">
              <a:buAutoNum type="alphaLcParenBoth"/>
            </a:pPr>
            <a:r>
              <a:rPr lang="en-GB" sz="2400" dirty="0"/>
              <a:t>J</a:t>
            </a:r>
            <a:r>
              <a:rPr lang="en-GB" sz="2400" dirty="0" smtClean="0"/>
              <a:t>ust looking at means can be misleading! ALWAYS look at measures of spread too (e.g. standard deviations, boxplots).</a:t>
            </a:r>
          </a:p>
          <a:p>
            <a:pPr marL="457200" indent="-457200">
              <a:buAutoNum type="alphaLcParenBoth"/>
            </a:pPr>
            <a:r>
              <a:rPr lang="en-GB" sz="2400" dirty="0" smtClean="0"/>
              <a:t>Means are much less resistant to outliers than medians – just one extreme score can greatly affect a mean.</a:t>
            </a:r>
            <a:endParaRPr lang="en-GB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75" y="3309832"/>
            <a:ext cx="4253752" cy="340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697" y="3309832"/>
            <a:ext cx="4253752" cy="340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19672" y="29249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With Cynthia...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70620" y="29249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Without Cynthia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604851" y="3717032"/>
            <a:ext cx="1031045" cy="432048"/>
            <a:chOff x="2604851" y="3717032"/>
            <a:chExt cx="1031045" cy="432048"/>
          </a:xfrm>
        </p:grpSpPr>
        <p:sp>
          <p:nvSpPr>
            <p:cNvPr id="9" name="Rectangular Callout 8"/>
            <p:cNvSpPr/>
            <p:nvPr/>
          </p:nvSpPr>
          <p:spPr>
            <a:xfrm>
              <a:off x="2604851" y="3717032"/>
              <a:ext cx="959037" cy="432048"/>
            </a:xfrm>
            <a:prstGeom prst="wedgeRectCallout">
              <a:avLst>
                <a:gd name="adj1" fmla="val -83465"/>
                <a:gd name="adj2" fmla="val -35335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70323" y="3748390"/>
              <a:ext cx="9655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Outlier</a:t>
              </a:r>
            </a:p>
          </p:txBody>
        </p:sp>
      </p:grpSp>
      <p:sp>
        <p:nvSpPr>
          <p:cNvPr id="21" name="Rectangular Callout 20"/>
          <p:cNvSpPr/>
          <p:nvPr/>
        </p:nvSpPr>
        <p:spPr>
          <a:xfrm>
            <a:off x="2914875" y="4869160"/>
            <a:ext cx="959037" cy="432048"/>
          </a:xfrm>
          <a:prstGeom prst="wedgeRectCallout">
            <a:avLst>
              <a:gd name="adj1" fmla="val -118545"/>
              <a:gd name="adj2" fmla="val 14236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14875" y="4900518"/>
            <a:ext cx="96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Median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115616" y="4684494"/>
            <a:ext cx="1620180" cy="677689"/>
            <a:chOff x="2604851" y="3717032"/>
            <a:chExt cx="1031045" cy="677689"/>
          </a:xfrm>
        </p:grpSpPr>
        <p:sp>
          <p:nvSpPr>
            <p:cNvPr id="25" name="Rectangular Callout 24"/>
            <p:cNvSpPr/>
            <p:nvPr/>
          </p:nvSpPr>
          <p:spPr>
            <a:xfrm>
              <a:off x="2604851" y="3717032"/>
              <a:ext cx="959037" cy="432048"/>
            </a:xfrm>
            <a:prstGeom prst="wedgeRectCallout">
              <a:avLst>
                <a:gd name="adj1" fmla="val 10981"/>
                <a:gd name="adj2" fmla="val 126392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670323" y="3748390"/>
              <a:ext cx="9655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Upper Range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01460" y="5744118"/>
            <a:ext cx="1872206" cy="646331"/>
            <a:chOff x="2604852" y="3748390"/>
            <a:chExt cx="1152127" cy="646331"/>
          </a:xfrm>
        </p:grpSpPr>
        <p:sp>
          <p:nvSpPr>
            <p:cNvPr id="31" name="Rectangular Callout 30"/>
            <p:cNvSpPr/>
            <p:nvPr/>
          </p:nvSpPr>
          <p:spPr>
            <a:xfrm>
              <a:off x="2604852" y="3801074"/>
              <a:ext cx="895141" cy="270481"/>
            </a:xfrm>
            <a:prstGeom prst="wedgeRectCallout">
              <a:avLst>
                <a:gd name="adj1" fmla="val -89950"/>
                <a:gd name="adj2" fmla="val 82881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670323" y="3748390"/>
              <a:ext cx="1086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Lower range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648641" y="3629274"/>
            <a:ext cx="1032673" cy="3308410"/>
            <a:chOff x="2604852" y="3801074"/>
            <a:chExt cx="855819" cy="746196"/>
          </a:xfrm>
        </p:grpSpPr>
        <p:sp>
          <p:nvSpPr>
            <p:cNvPr id="34" name="Rectangular Callout 33"/>
            <p:cNvSpPr/>
            <p:nvPr/>
          </p:nvSpPr>
          <p:spPr>
            <a:xfrm>
              <a:off x="2604852" y="3801074"/>
              <a:ext cx="785394" cy="270481"/>
            </a:xfrm>
            <a:prstGeom prst="wedgeRectCallout">
              <a:avLst>
                <a:gd name="adj1" fmla="val -63594"/>
                <a:gd name="adj2" fmla="val 15264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88724" y="3809071"/>
              <a:ext cx="771947" cy="7381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Box = middle </a:t>
              </a:r>
            </a:p>
            <a:p>
              <a:r>
                <a:rPr lang="en-GB" dirty="0">
                  <a:solidFill>
                    <a:prstClr val="black"/>
                  </a:solidFill>
                </a:rPr>
                <a:t>50% of scores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1871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Question 1 a (Answers)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Mean: 294/20 =14.7</a:t>
            </a:r>
          </a:p>
          <a:p>
            <a:r>
              <a:rPr lang="en-GB" dirty="0" smtClean="0"/>
              <a:t>Median: In this case, the two middle scores are 15 and 15, so the median is (15 + 15)/2 = 15.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468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10744" y="7205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3600" dirty="0" smtClean="0">
                <a:solidFill>
                  <a:schemeClr val="tx1"/>
                </a:solidFill>
              </a:rPr>
              <a:t>Question 5: snail-racing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1520" y="1600201"/>
            <a:ext cx="3888432" cy="1684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 smtClean="0"/>
              <a:t>Analyze</a:t>
            </a:r>
            <a:r>
              <a:rPr lang="en-GB" dirty="0" smtClean="0"/>
              <a:t>  </a:t>
            </a:r>
          </a:p>
          <a:p>
            <a:pPr marL="0" indent="0">
              <a:buNone/>
            </a:pPr>
            <a:r>
              <a:rPr lang="en-GB" dirty="0" smtClean="0"/>
              <a:t>Descriptive statistics  Explore...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438793"/>
            <a:ext cx="5221961" cy="4723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3006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10744" y="7205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3600" dirty="0" smtClean="0">
                <a:solidFill>
                  <a:schemeClr val="tx1"/>
                </a:solidFill>
              </a:rPr>
              <a:t>Question 5: snail-racing</a:t>
            </a:r>
            <a:endParaRPr lang="en-GB" sz="3600" dirty="0">
              <a:solidFill>
                <a:schemeClr val="tx1"/>
              </a:solidFill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357109"/>
            <a:ext cx="5534025" cy="547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5641528" y="135710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796136" y="1268760"/>
            <a:ext cx="3096344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Shows </a:t>
            </a:r>
          </a:p>
          <a:p>
            <a:pPr marL="457200" indent="-457200">
              <a:buAutoNum type="alphaLcParenBoth"/>
            </a:pPr>
            <a:r>
              <a:rPr lang="en-GB" sz="2400" dirty="0"/>
              <a:t>J</a:t>
            </a:r>
            <a:r>
              <a:rPr lang="en-GB" sz="2400" dirty="0" smtClean="0"/>
              <a:t>ust looking at means can be misleading! ALWAYS look at measures of spread too (e.g. standard deviations, boxplots).</a:t>
            </a:r>
          </a:p>
          <a:p>
            <a:pPr marL="457200" indent="-457200">
              <a:buAutoNum type="alphaLcParenBoth"/>
            </a:pPr>
            <a:r>
              <a:rPr lang="en-GB" sz="2400" dirty="0" smtClean="0"/>
              <a:t>Here, means (and medians) are very similar, but </a:t>
            </a:r>
            <a:r>
              <a:rPr lang="en-GB" sz="2400" i="1" dirty="0" smtClean="0"/>
              <a:t>spread</a:t>
            </a:r>
            <a:r>
              <a:rPr lang="en-GB" sz="2400" dirty="0" smtClean="0"/>
              <a:t> of scores (s.d.) is very different.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62725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10744" y="7205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3600" dirty="0" smtClean="0">
                <a:solidFill>
                  <a:schemeClr val="tx1"/>
                </a:solidFill>
              </a:rPr>
              <a:t>Question 5: snail-racing</a:t>
            </a:r>
            <a:endParaRPr lang="en-GB" sz="3600" dirty="0">
              <a:solidFill>
                <a:schemeClr val="tx1"/>
              </a:solidFill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318" y="1772816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4974" y="2348880"/>
            <a:ext cx="3096344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Boxplots show this well – similar medians, but with very different spreads of scores.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38944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49"/>
          <p:cNvGraphicFramePr>
            <a:graphicFrameLocks noChangeAspect="1"/>
          </p:cNvGraphicFramePr>
          <p:nvPr/>
        </p:nvGraphicFramePr>
        <p:xfrm>
          <a:off x="1116013" y="3860800"/>
          <a:ext cx="28956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Equation" r:id="rId4" imgW="1130300" imgH="508000" progId="Equation.3">
                  <p:embed/>
                </p:oleObj>
              </mc:Choice>
              <mc:Fallback>
                <p:oleObj name="Equation" r:id="rId4" imgW="11303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860800"/>
                        <a:ext cx="2895600" cy="1600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5148263" y="1341438"/>
            <a:ext cx="29210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  <a:latin typeface="Arial" pitchFamily="34" charset="0"/>
              </a:rPr>
              <a:t>sample SD as an estimate of the population SD 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  <a:latin typeface="Arial" pitchFamily="34" charset="0"/>
              </a:rPr>
              <a:t>(</a:t>
            </a:r>
            <a:r>
              <a:rPr lang="en-GB" sz="2400" b="1">
                <a:solidFill>
                  <a:srgbClr val="000000"/>
                </a:solidFill>
                <a:latin typeface="Arial" pitchFamily="34" charset="0"/>
                <a:sym typeface="Symbol" pitchFamily="18" charset="2"/>
              </a:rPr>
              <a:t></a:t>
            </a:r>
            <a:r>
              <a:rPr lang="en-GB" sz="2400" b="1" i="1">
                <a:solidFill>
                  <a:srgbClr val="000000"/>
                </a:solidFill>
                <a:latin typeface="Arial" pitchFamily="34" charset="0"/>
              </a:rPr>
              <a:t>n-1 </a:t>
            </a:r>
            <a:r>
              <a:rPr lang="en-GB" sz="2400" b="1">
                <a:solidFill>
                  <a:srgbClr val="000000"/>
                </a:solidFill>
                <a:latin typeface="Arial" pitchFamily="34" charset="0"/>
              </a:rPr>
              <a:t>on calculators):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1116013" y="1341438"/>
            <a:ext cx="29210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  <a:latin typeface="Arial" pitchFamily="34" charset="0"/>
              </a:rPr>
              <a:t>sample SD as a description of  a sample 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  <a:latin typeface="Arial" pitchFamily="34" charset="0"/>
              </a:rPr>
              <a:t>(</a:t>
            </a:r>
            <a:r>
              <a:rPr lang="en-GB" sz="2400" b="1">
                <a:solidFill>
                  <a:srgbClr val="000000"/>
                </a:solidFill>
                <a:latin typeface="Arial" pitchFamily="34" charset="0"/>
                <a:sym typeface="Symbol" pitchFamily="18" charset="2"/>
              </a:rPr>
              <a:t></a:t>
            </a:r>
            <a:r>
              <a:rPr lang="en-GB" sz="2400" b="1" i="1">
                <a:solidFill>
                  <a:srgbClr val="000000"/>
                </a:solidFill>
                <a:latin typeface="Arial" pitchFamily="34" charset="0"/>
              </a:rPr>
              <a:t>n ("sigma n")</a:t>
            </a:r>
            <a:r>
              <a:rPr lang="en-GB" sz="2400" b="1">
                <a:solidFill>
                  <a:srgbClr val="000000"/>
                </a:solidFill>
                <a:latin typeface="Arial" pitchFamily="34" charset="0"/>
              </a:rPr>
              <a:t> on calculators):</a:t>
            </a:r>
            <a:endParaRPr lang="en-GB" sz="2400" b="1" i="1">
              <a:solidFill>
                <a:srgbClr val="000000"/>
              </a:solidFill>
              <a:latin typeface="Arial" pitchFamily="34" charset="0"/>
            </a:endParaRPr>
          </a:p>
        </p:txBody>
      </p:sp>
      <p:graphicFrame>
        <p:nvGraphicFramePr>
          <p:cNvPr id="18437" name="Object 50"/>
          <p:cNvGraphicFramePr>
            <a:graphicFrameLocks noChangeAspect="1"/>
          </p:cNvGraphicFramePr>
          <p:nvPr/>
        </p:nvGraphicFramePr>
        <p:xfrm>
          <a:off x="5148263" y="3933825"/>
          <a:ext cx="28194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tion" r:id="rId6" imgW="1130300" imgH="508000" progId="Equation.3">
                  <p:embed/>
                </p:oleObj>
              </mc:Choice>
              <mc:Fallback>
                <p:oleObj name="Equation" r:id="rId6" imgW="11303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933825"/>
                        <a:ext cx="2819400" cy="1600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64"/>
          <p:cNvSpPr txBox="1">
            <a:spLocks noChangeArrowheads="1"/>
          </p:cNvSpPr>
          <p:nvPr/>
        </p:nvSpPr>
        <p:spPr bwMode="auto">
          <a:xfrm>
            <a:off x="395288" y="5805488"/>
            <a:ext cx="8497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In most cases, we use the </a:t>
            </a:r>
            <a:r>
              <a:rPr lang="en-GB" sz="2400">
                <a:solidFill>
                  <a:srgbClr val="FF0000"/>
                </a:solidFill>
              </a:rPr>
              <a:t>n-1</a:t>
            </a:r>
            <a:r>
              <a:rPr lang="en-GB" sz="2400">
                <a:solidFill>
                  <a:srgbClr val="000000"/>
                </a:solidFill>
              </a:rPr>
              <a:t> version of the SD formula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338306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GB" sz="6000" dirty="0" smtClean="0">
                <a:latin typeface="Calibri" pitchFamily="34" charset="0"/>
                <a:cs typeface="Calibri" pitchFamily="34" charset="0"/>
              </a:rPr>
              <a:t>Question 1 b</a:t>
            </a:r>
            <a:endParaRPr lang="en-GB" sz="6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954198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ChangeArrowheads="1"/>
          </p:cNvSpPr>
          <p:nvPr/>
        </p:nvSpPr>
        <p:spPr bwMode="auto">
          <a:xfrm>
            <a:off x="107950" y="1052513"/>
            <a:ext cx="8686800" cy="304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267" name="Rectangle 9"/>
          <p:cNvSpPr>
            <a:spLocks noChangeArrowheads="1"/>
          </p:cNvSpPr>
          <p:nvPr/>
        </p:nvSpPr>
        <p:spPr bwMode="auto">
          <a:xfrm>
            <a:off x="3821113" y="3109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Arial" pitchFamily="34" charset="0"/>
            </a:endParaRPr>
          </a:p>
        </p:txBody>
      </p:sp>
      <p:graphicFrame>
        <p:nvGraphicFramePr>
          <p:cNvPr id="11268" name="Object 8"/>
          <p:cNvGraphicFramePr>
            <a:graphicFrameLocks noChangeAspect="1"/>
          </p:cNvGraphicFramePr>
          <p:nvPr/>
        </p:nvGraphicFramePr>
        <p:xfrm>
          <a:off x="1403350" y="1196975"/>
          <a:ext cx="60198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r:id="rId4" imgW="2133600" imgH="914400" progId="Equation.3">
                  <p:embed/>
                </p:oleObj>
              </mc:Choice>
              <mc:Fallback>
                <p:oleObj r:id="rId4" imgW="21336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196975"/>
                        <a:ext cx="6019800" cy="2438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70" name="Group 4"/>
          <p:cNvGrpSpPr>
            <a:grpSpLocks/>
          </p:cNvGrpSpPr>
          <p:nvPr/>
        </p:nvGrpSpPr>
        <p:grpSpPr bwMode="auto">
          <a:xfrm>
            <a:off x="4859338" y="5589588"/>
            <a:ext cx="533400" cy="777875"/>
            <a:chOff x="1968" y="3696"/>
            <a:chExt cx="337" cy="777"/>
          </a:xfrm>
        </p:grpSpPr>
        <p:sp>
          <p:nvSpPr>
            <p:cNvPr id="11273" name="Line 6"/>
            <p:cNvSpPr>
              <a:spLocks noChangeShapeType="1"/>
            </p:cNvSpPr>
            <p:nvPr/>
          </p:nvSpPr>
          <p:spPr bwMode="auto">
            <a:xfrm>
              <a:off x="1968" y="3744"/>
              <a:ext cx="337" cy="1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1274" name="Rectangle 5"/>
            <p:cNvSpPr>
              <a:spLocks noChangeArrowheads="1"/>
            </p:cNvSpPr>
            <p:nvPr/>
          </p:nvSpPr>
          <p:spPr bwMode="auto">
            <a:xfrm>
              <a:off x="1968" y="3696"/>
              <a:ext cx="248" cy="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5100" i="1">
                  <a:solidFill>
                    <a:srgbClr val="000000"/>
                  </a:solidFill>
                </a:rPr>
                <a:t>X</a:t>
              </a:r>
              <a:endParaRPr lang="en-GB" sz="1600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611188" y="5734050"/>
            <a:ext cx="3484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(a) Work out the mean:</a:t>
            </a:r>
          </a:p>
        </p:txBody>
      </p:sp>
      <p:sp>
        <p:nvSpPr>
          <p:cNvPr id="11272" name="Rectangle 2"/>
          <p:cNvSpPr>
            <a:spLocks noChangeArrowheads="1"/>
          </p:cNvSpPr>
          <p:nvPr/>
        </p:nvSpPr>
        <p:spPr bwMode="auto">
          <a:xfrm>
            <a:off x="5364163" y="5734050"/>
            <a:ext cx="22765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= 38 / 5  =  </a:t>
            </a:r>
            <a:r>
              <a:rPr lang="en-GB" sz="2400" dirty="0"/>
              <a:t>14.7</a:t>
            </a:r>
            <a:endParaRPr lang="en-GB" sz="2400" b="1" dirty="0">
              <a:solidFill>
                <a:srgbClr val="FF0000"/>
              </a:solidFill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276849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1"/>
          <p:cNvSpPr>
            <a:spLocks noChangeArrowheads="1"/>
          </p:cNvSpPr>
          <p:nvPr/>
        </p:nvSpPr>
        <p:spPr bwMode="auto">
          <a:xfrm>
            <a:off x="533400" y="3429000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b="1" i="1" dirty="0">
              <a:solidFill>
                <a:srgbClr val="00FF00"/>
              </a:solidFill>
              <a:latin typeface="Arial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(b) Subtract the mean from each </a:t>
            </a:r>
            <a:r>
              <a:rPr lang="en-GB" sz="2400" b="1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score</a:t>
            </a:r>
            <a:endParaRPr lang="en-GB" sz="2400" b="1" dirty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2291" name="Rectangle 20"/>
          <p:cNvSpPr>
            <a:spLocks noChangeArrowheads="1"/>
          </p:cNvSpPr>
          <p:nvPr/>
        </p:nvSpPr>
        <p:spPr bwMode="auto">
          <a:xfrm>
            <a:off x="228600" y="304800"/>
            <a:ext cx="8686800" cy="304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292" name="Rectangle 19"/>
          <p:cNvSpPr>
            <a:spLocks noChangeArrowheads="1"/>
          </p:cNvSpPr>
          <p:nvPr/>
        </p:nvSpPr>
        <p:spPr bwMode="auto">
          <a:xfrm>
            <a:off x="1371600" y="762000"/>
            <a:ext cx="6019800" cy="2438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293" name="Line 18"/>
          <p:cNvSpPr>
            <a:spLocks noChangeShapeType="1"/>
          </p:cNvSpPr>
          <p:nvPr/>
        </p:nvSpPr>
        <p:spPr bwMode="auto">
          <a:xfrm>
            <a:off x="5783263" y="1185863"/>
            <a:ext cx="712787" cy="1587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294" name="Rectangle 17"/>
          <p:cNvSpPr>
            <a:spLocks noChangeArrowheads="1"/>
          </p:cNvSpPr>
          <p:nvPr/>
        </p:nvSpPr>
        <p:spPr bwMode="auto">
          <a:xfrm>
            <a:off x="3963988" y="654050"/>
            <a:ext cx="7937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800" b="1" dirty="0">
                <a:solidFill>
                  <a:srgbClr val="000000"/>
                </a:solidFill>
                <a:latin typeface="Symbol" pitchFamily="18" charset="2"/>
              </a:rPr>
              <a:t>(</a:t>
            </a:r>
            <a:endParaRPr lang="en-GB" sz="16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295" name="Line 16"/>
          <p:cNvSpPr>
            <a:spLocks noChangeShapeType="1"/>
          </p:cNvSpPr>
          <p:nvPr/>
        </p:nvSpPr>
        <p:spPr bwMode="auto">
          <a:xfrm flipV="1">
            <a:off x="2735263" y="2220913"/>
            <a:ext cx="120650" cy="603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296" name="Line 15"/>
          <p:cNvSpPr>
            <a:spLocks noChangeShapeType="1"/>
          </p:cNvSpPr>
          <p:nvPr/>
        </p:nvSpPr>
        <p:spPr bwMode="auto">
          <a:xfrm>
            <a:off x="2855913" y="2230438"/>
            <a:ext cx="174625" cy="854075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297" name="Rectangle 14"/>
          <p:cNvSpPr>
            <a:spLocks noChangeArrowheads="1"/>
          </p:cNvSpPr>
          <p:nvPr/>
        </p:nvSpPr>
        <p:spPr bwMode="auto">
          <a:xfrm>
            <a:off x="5867400" y="1219200"/>
            <a:ext cx="54292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 i="1">
                <a:solidFill>
                  <a:srgbClr val="FF0000"/>
                </a:solidFill>
              </a:rPr>
              <a:t>X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2298" name="Rectangle 13"/>
          <p:cNvSpPr>
            <a:spLocks noChangeArrowheads="1"/>
          </p:cNvSpPr>
          <p:nvPr/>
        </p:nvSpPr>
        <p:spPr bwMode="auto">
          <a:xfrm>
            <a:off x="4278313" y="1187450"/>
            <a:ext cx="54292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 i="1">
                <a:solidFill>
                  <a:srgbClr val="FF0000"/>
                </a:solidFill>
              </a:rPr>
              <a:t>X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2299" name="Rectangle 12"/>
          <p:cNvSpPr>
            <a:spLocks noChangeArrowheads="1"/>
          </p:cNvSpPr>
          <p:nvPr/>
        </p:nvSpPr>
        <p:spPr bwMode="auto">
          <a:xfrm>
            <a:off x="1457325" y="1697038"/>
            <a:ext cx="690563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 i="1" dirty="0">
                <a:solidFill>
                  <a:srgbClr val="000000"/>
                </a:solidFill>
              </a:rPr>
              <a:t>s</a:t>
            </a:r>
            <a:endParaRPr lang="en-GB" sz="16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300" name="Rectangle 11"/>
          <p:cNvSpPr>
            <a:spLocks noChangeArrowheads="1"/>
          </p:cNvSpPr>
          <p:nvPr/>
        </p:nvSpPr>
        <p:spPr bwMode="auto">
          <a:xfrm>
            <a:off x="3333750" y="1244600"/>
            <a:ext cx="955675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5300" b="1">
                <a:solidFill>
                  <a:srgbClr val="000000"/>
                </a:solidFill>
                <a:latin typeface="Symbol" pitchFamily="18" charset="2"/>
              </a:rPr>
              <a:t>å</a:t>
            </a: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301" name="Rectangle 10"/>
          <p:cNvSpPr>
            <a:spLocks noChangeArrowheads="1"/>
          </p:cNvSpPr>
          <p:nvPr/>
        </p:nvSpPr>
        <p:spPr bwMode="auto">
          <a:xfrm>
            <a:off x="5124450" y="1093788"/>
            <a:ext cx="44767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>
                <a:solidFill>
                  <a:srgbClr val="FF0000"/>
                </a:solidFill>
                <a:latin typeface="Symbol" pitchFamily="18" charset="2"/>
              </a:rPr>
              <a:t>-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2302" name="Rectangle 9"/>
          <p:cNvSpPr>
            <a:spLocks noChangeArrowheads="1"/>
          </p:cNvSpPr>
          <p:nvPr/>
        </p:nvSpPr>
        <p:spPr bwMode="auto">
          <a:xfrm>
            <a:off x="2017713" y="1603375"/>
            <a:ext cx="992187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>
                <a:solidFill>
                  <a:srgbClr val="000000"/>
                </a:solidFill>
                <a:latin typeface="Symbol" pitchFamily="18" charset="2"/>
              </a:rPr>
              <a:t>=</a:t>
            </a: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12303" name="Group 2"/>
          <p:cNvGrpSpPr>
            <a:grpSpLocks/>
          </p:cNvGrpSpPr>
          <p:nvPr/>
        </p:nvGrpSpPr>
        <p:grpSpPr bwMode="auto">
          <a:xfrm>
            <a:off x="3040063" y="654050"/>
            <a:ext cx="4379912" cy="2752725"/>
            <a:chOff x="1915" y="412"/>
            <a:chExt cx="2759" cy="1734"/>
          </a:xfrm>
        </p:grpSpPr>
        <p:sp>
          <p:nvSpPr>
            <p:cNvPr id="12304" name="Rectangle 8"/>
            <p:cNvSpPr>
              <a:spLocks noChangeArrowheads="1"/>
            </p:cNvSpPr>
            <p:nvPr/>
          </p:nvSpPr>
          <p:spPr bwMode="auto">
            <a:xfrm>
              <a:off x="4135" y="412"/>
              <a:ext cx="500" cy="1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800" b="1">
                  <a:solidFill>
                    <a:srgbClr val="000000"/>
                  </a:solidFill>
                  <a:latin typeface="Symbol" pitchFamily="18" charset="2"/>
                </a:rPr>
                <a:t>)</a:t>
              </a:r>
              <a:endParaRPr lang="en-GB" sz="1600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05" name="Line 7"/>
            <p:cNvSpPr>
              <a:spLocks noChangeShapeType="1"/>
            </p:cNvSpPr>
            <p:nvPr/>
          </p:nvSpPr>
          <p:spPr bwMode="auto">
            <a:xfrm>
              <a:off x="2085" y="1397"/>
              <a:ext cx="2482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06" name="Line 6"/>
            <p:cNvSpPr>
              <a:spLocks noChangeShapeType="1"/>
            </p:cNvSpPr>
            <p:nvPr/>
          </p:nvSpPr>
          <p:spPr bwMode="auto">
            <a:xfrm flipV="1">
              <a:off x="1915" y="541"/>
              <a:ext cx="127" cy="140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07" name="Line 5"/>
            <p:cNvSpPr>
              <a:spLocks noChangeShapeType="1"/>
            </p:cNvSpPr>
            <p:nvPr/>
          </p:nvSpPr>
          <p:spPr bwMode="auto">
            <a:xfrm>
              <a:off x="2042" y="541"/>
              <a:ext cx="2548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08" name="Rectangle 4"/>
            <p:cNvSpPr>
              <a:spLocks noChangeArrowheads="1"/>
            </p:cNvSpPr>
            <p:nvPr/>
          </p:nvSpPr>
          <p:spPr bwMode="auto">
            <a:xfrm>
              <a:off x="3183" y="1469"/>
              <a:ext cx="525" cy="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6400" b="1" i="1" dirty="0">
                  <a:solidFill>
                    <a:srgbClr val="000000"/>
                  </a:solidFill>
                </a:rPr>
                <a:t>n</a:t>
              </a:r>
              <a:endParaRPr lang="en-GB" sz="16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09" name="Rectangle 3"/>
            <p:cNvSpPr>
              <a:spLocks noChangeArrowheads="1"/>
            </p:cNvSpPr>
            <p:nvPr/>
          </p:nvSpPr>
          <p:spPr bwMode="auto">
            <a:xfrm>
              <a:off x="4297" y="547"/>
              <a:ext cx="377" cy="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4800" b="1">
                  <a:solidFill>
                    <a:srgbClr val="000000"/>
                  </a:solidFill>
                </a:rPr>
                <a:t>2</a:t>
              </a:r>
              <a:endParaRPr lang="en-GB" sz="1600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1205870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3400" y="3429000"/>
            <a:ext cx="8153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b="1" i="1" dirty="0">
              <a:solidFill>
                <a:srgbClr val="00FF00"/>
              </a:solidFill>
              <a:latin typeface="Arial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(c) Square the differences just </a:t>
            </a:r>
            <a:r>
              <a:rPr lang="en-GB" sz="2400" b="1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obtained</a:t>
            </a:r>
            <a:endParaRPr lang="en-GB" sz="2400" b="1" dirty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304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371600" y="762000"/>
            <a:ext cx="6019800" cy="2438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5783263" y="1185863"/>
            <a:ext cx="712787" cy="1587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963988" y="654050"/>
            <a:ext cx="415925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800" b="1">
                <a:solidFill>
                  <a:srgbClr val="FF0000"/>
                </a:solidFill>
                <a:latin typeface="Symbol" pitchFamily="18" charset="2"/>
              </a:rPr>
              <a:t>(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2735263" y="2220913"/>
            <a:ext cx="120650" cy="603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2855913" y="2230438"/>
            <a:ext cx="174625" cy="854075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5867400" y="1219200"/>
            <a:ext cx="54292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 i="1">
                <a:solidFill>
                  <a:srgbClr val="FF0000"/>
                </a:solidFill>
              </a:rPr>
              <a:t>X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278313" y="1187450"/>
            <a:ext cx="54292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 i="1">
                <a:solidFill>
                  <a:srgbClr val="FF0000"/>
                </a:solidFill>
              </a:rPr>
              <a:t>X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457325" y="1697038"/>
            <a:ext cx="690563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 i="1">
                <a:solidFill>
                  <a:srgbClr val="000000"/>
                </a:solidFill>
              </a:rPr>
              <a:t>s</a:t>
            </a: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3333750" y="1244600"/>
            <a:ext cx="955675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5300" b="1">
                <a:solidFill>
                  <a:srgbClr val="000000"/>
                </a:solidFill>
                <a:latin typeface="Symbol" pitchFamily="18" charset="2"/>
              </a:rPr>
              <a:t>å</a:t>
            </a: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5124450" y="1093788"/>
            <a:ext cx="44767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>
                <a:solidFill>
                  <a:srgbClr val="FF0000"/>
                </a:solidFill>
                <a:latin typeface="Symbol" pitchFamily="18" charset="2"/>
              </a:rPr>
              <a:t>-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2017713" y="1603375"/>
            <a:ext cx="992187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>
                <a:solidFill>
                  <a:srgbClr val="000000"/>
                </a:solidFill>
                <a:latin typeface="Symbol" pitchFamily="18" charset="2"/>
              </a:rPr>
              <a:t>=</a:t>
            </a: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13327" name="Group 15"/>
          <p:cNvGrpSpPr>
            <a:grpSpLocks/>
          </p:cNvGrpSpPr>
          <p:nvPr/>
        </p:nvGrpSpPr>
        <p:grpSpPr bwMode="auto">
          <a:xfrm>
            <a:off x="3040063" y="654050"/>
            <a:ext cx="4246562" cy="2752725"/>
            <a:chOff x="1915" y="412"/>
            <a:chExt cx="2675" cy="1734"/>
          </a:xfrm>
        </p:grpSpPr>
        <p:sp>
          <p:nvSpPr>
            <p:cNvPr id="13328" name="Rectangle 16"/>
            <p:cNvSpPr>
              <a:spLocks noChangeArrowheads="1"/>
            </p:cNvSpPr>
            <p:nvPr/>
          </p:nvSpPr>
          <p:spPr bwMode="auto">
            <a:xfrm>
              <a:off x="4135" y="412"/>
              <a:ext cx="262" cy="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800" b="1">
                  <a:solidFill>
                    <a:srgbClr val="FF0000"/>
                  </a:solidFill>
                  <a:latin typeface="Symbol" pitchFamily="18" charset="2"/>
                </a:rPr>
                <a:t>)</a:t>
              </a:r>
              <a:endParaRPr lang="en-GB" sz="1600" b="1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13329" name="Line 17"/>
            <p:cNvSpPr>
              <a:spLocks noChangeShapeType="1"/>
            </p:cNvSpPr>
            <p:nvPr/>
          </p:nvSpPr>
          <p:spPr bwMode="auto">
            <a:xfrm>
              <a:off x="2085" y="1397"/>
              <a:ext cx="2482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 flipV="1">
              <a:off x="1915" y="541"/>
              <a:ext cx="127" cy="140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31" name="Line 19"/>
            <p:cNvSpPr>
              <a:spLocks noChangeShapeType="1"/>
            </p:cNvSpPr>
            <p:nvPr/>
          </p:nvSpPr>
          <p:spPr bwMode="auto">
            <a:xfrm>
              <a:off x="2042" y="541"/>
              <a:ext cx="2548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32" name="Rectangle 20"/>
            <p:cNvSpPr>
              <a:spLocks noChangeArrowheads="1"/>
            </p:cNvSpPr>
            <p:nvPr/>
          </p:nvSpPr>
          <p:spPr bwMode="auto">
            <a:xfrm>
              <a:off x="3183" y="1469"/>
              <a:ext cx="525" cy="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6400" b="1" i="1">
                  <a:solidFill>
                    <a:srgbClr val="000000"/>
                  </a:solidFill>
                </a:rPr>
                <a:t>n</a:t>
              </a:r>
              <a:endParaRPr lang="en-GB" sz="1600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33" name="Rectangle 21"/>
            <p:cNvSpPr>
              <a:spLocks noChangeArrowheads="1"/>
            </p:cNvSpPr>
            <p:nvPr/>
          </p:nvSpPr>
          <p:spPr bwMode="auto">
            <a:xfrm>
              <a:off x="4297" y="547"/>
              <a:ext cx="1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4800" b="1">
                  <a:solidFill>
                    <a:srgbClr val="FF0000"/>
                  </a:solidFill>
                </a:rPr>
                <a:t>2</a:t>
              </a:r>
              <a:endParaRPr lang="en-GB" sz="1600" b="1">
                <a:solidFill>
                  <a:srgbClr val="FF0000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6563810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1"/>
          <p:cNvSpPr>
            <a:spLocks noChangeArrowheads="1"/>
          </p:cNvSpPr>
          <p:nvPr/>
        </p:nvSpPr>
        <p:spPr bwMode="auto">
          <a:xfrm>
            <a:off x="533400" y="3429000"/>
            <a:ext cx="8153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b="1" i="1" dirty="0">
              <a:solidFill>
                <a:srgbClr val="00FF00"/>
              </a:solidFill>
              <a:latin typeface="Arial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(d) Add up the squared </a:t>
            </a:r>
            <a:r>
              <a:rPr lang="en-GB" sz="2400" b="1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differences</a:t>
            </a:r>
            <a:endParaRPr lang="en-GB" sz="2400" b="1" dirty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228600" y="304800"/>
            <a:ext cx="8686800" cy="304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340" name="Rectangle 19"/>
          <p:cNvSpPr>
            <a:spLocks noChangeArrowheads="1"/>
          </p:cNvSpPr>
          <p:nvPr/>
        </p:nvSpPr>
        <p:spPr bwMode="auto">
          <a:xfrm>
            <a:off x="1371600" y="762000"/>
            <a:ext cx="6019800" cy="2438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341" name="Line 18"/>
          <p:cNvSpPr>
            <a:spLocks noChangeShapeType="1"/>
          </p:cNvSpPr>
          <p:nvPr/>
        </p:nvSpPr>
        <p:spPr bwMode="auto">
          <a:xfrm>
            <a:off x="5783263" y="1185863"/>
            <a:ext cx="712787" cy="1587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342" name="Rectangle 17"/>
          <p:cNvSpPr>
            <a:spLocks noChangeArrowheads="1"/>
          </p:cNvSpPr>
          <p:nvPr/>
        </p:nvSpPr>
        <p:spPr bwMode="auto">
          <a:xfrm>
            <a:off x="3963988" y="654050"/>
            <a:ext cx="415925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800" b="1">
                <a:solidFill>
                  <a:srgbClr val="FF0000"/>
                </a:solidFill>
                <a:latin typeface="Symbol" pitchFamily="18" charset="2"/>
              </a:rPr>
              <a:t>(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4343" name="Line 16"/>
          <p:cNvSpPr>
            <a:spLocks noChangeShapeType="1"/>
          </p:cNvSpPr>
          <p:nvPr/>
        </p:nvSpPr>
        <p:spPr bwMode="auto">
          <a:xfrm flipV="1">
            <a:off x="2735263" y="2220913"/>
            <a:ext cx="120650" cy="603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344" name="Line 15"/>
          <p:cNvSpPr>
            <a:spLocks noChangeShapeType="1"/>
          </p:cNvSpPr>
          <p:nvPr/>
        </p:nvSpPr>
        <p:spPr bwMode="auto">
          <a:xfrm>
            <a:off x="2855913" y="2230438"/>
            <a:ext cx="174625" cy="854075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345" name="Rectangle 14"/>
          <p:cNvSpPr>
            <a:spLocks noChangeArrowheads="1"/>
          </p:cNvSpPr>
          <p:nvPr/>
        </p:nvSpPr>
        <p:spPr bwMode="auto">
          <a:xfrm>
            <a:off x="5867400" y="1219200"/>
            <a:ext cx="54292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 i="1">
                <a:solidFill>
                  <a:srgbClr val="FF0000"/>
                </a:solidFill>
              </a:rPr>
              <a:t>X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4346" name="Rectangle 13"/>
          <p:cNvSpPr>
            <a:spLocks noChangeArrowheads="1"/>
          </p:cNvSpPr>
          <p:nvPr/>
        </p:nvSpPr>
        <p:spPr bwMode="auto">
          <a:xfrm>
            <a:off x="4278313" y="1187450"/>
            <a:ext cx="54292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 i="1">
                <a:solidFill>
                  <a:srgbClr val="FF0000"/>
                </a:solidFill>
              </a:rPr>
              <a:t>X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1457325" y="1697038"/>
            <a:ext cx="690563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 i="1">
                <a:solidFill>
                  <a:srgbClr val="000000"/>
                </a:solidFill>
              </a:rPr>
              <a:t>s</a:t>
            </a: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3333750" y="1244600"/>
            <a:ext cx="4810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5300" b="1">
                <a:solidFill>
                  <a:srgbClr val="FF0000"/>
                </a:solidFill>
                <a:latin typeface="Symbol" pitchFamily="18" charset="2"/>
              </a:rPr>
              <a:t>å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4349" name="Rectangle 10"/>
          <p:cNvSpPr>
            <a:spLocks noChangeArrowheads="1"/>
          </p:cNvSpPr>
          <p:nvPr/>
        </p:nvSpPr>
        <p:spPr bwMode="auto">
          <a:xfrm>
            <a:off x="5124450" y="1093788"/>
            <a:ext cx="44767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>
                <a:solidFill>
                  <a:srgbClr val="FF0000"/>
                </a:solidFill>
                <a:latin typeface="Symbol" pitchFamily="18" charset="2"/>
              </a:rPr>
              <a:t>-</a:t>
            </a:r>
            <a:endParaRPr lang="en-GB" sz="16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4350" name="Rectangle 9"/>
          <p:cNvSpPr>
            <a:spLocks noChangeArrowheads="1"/>
          </p:cNvSpPr>
          <p:nvPr/>
        </p:nvSpPr>
        <p:spPr bwMode="auto">
          <a:xfrm>
            <a:off x="2017713" y="1603375"/>
            <a:ext cx="992187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400" b="1">
                <a:solidFill>
                  <a:srgbClr val="000000"/>
                </a:solidFill>
                <a:latin typeface="Symbol" pitchFamily="18" charset="2"/>
              </a:rPr>
              <a:t>=</a:t>
            </a:r>
            <a:endParaRPr lang="en-GB" sz="1600" b="1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14351" name="Group 2"/>
          <p:cNvGrpSpPr>
            <a:grpSpLocks/>
          </p:cNvGrpSpPr>
          <p:nvPr/>
        </p:nvGrpSpPr>
        <p:grpSpPr bwMode="auto">
          <a:xfrm>
            <a:off x="3040063" y="654050"/>
            <a:ext cx="4246562" cy="2752725"/>
            <a:chOff x="1915" y="412"/>
            <a:chExt cx="2675" cy="1734"/>
          </a:xfrm>
        </p:grpSpPr>
        <p:sp>
          <p:nvSpPr>
            <p:cNvPr id="14352" name="Rectangle 8"/>
            <p:cNvSpPr>
              <a:spLocks noChangeArrowheads="1"/>
            </p:cNvSpPr>
            <p:nvPr/>
          </p:nvSpPr>
          <p:spPr bwMode="auto">
            <a:xfrm>
              <a:off x="4135" y="412"/>
              <a:ext cx="262" cy="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800" b="1">
                  <a:solidFill>
                    <a:srgbClr val="FF0000"/>
                  </a:solidFill>
                  <a:latin typeface="Symbol" pitchFamily="18" charset="2"/>
                </a:rPr>
                <a:t>)</a:t>
              </a:r>
              <a:endParaRPr lang="en-GB" sz="1600" b="1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14353" name="Line 7"/>
            <p:cNvSpPr>
              <a:spLocks noChangeShapeType="1"/>
            </p:cNvSpPr>
            <p:nvPr/>
          </p:nvSpPr>
          <p:spPr bwMode="auto">
            <a:xfrm>
              <a:off x="2085" y="1397"/>
              <a:ext cx="2482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4354" name="Line 6"/>
            <p:cNvSpPr>
              <a:spLocks noChangeShapeType="1"/>
            </p:cNvSpPr>
            <p:nvPr/>
          </p:nvSpPr>
          <p:spPr bwMode="auto">
            <a:xfrm flipV="1">
              <a:off x="1915" y="541"/>
              <a:ext cx="127" cy="140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4355" name="Line 5"/>
            <p:cNvSpPr>
              <a:spLocks noChangeShapeType="1"/>
            </p:cNvSpPr>
            <p:nvPr/>
          </p:nvSpPr>
          <p:spPr bwMode="auto">
            <a:xfrm>
              <a:off x="2042" y="541"/>
              <a:ext cx="2548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4356" name="Rectangle 4"/>
            <p:cNvSpPr>
              <a:spLocks noChangeArrowheads="1"/>
            </p:cNvSpPr>
            <p:nvPr/>
          </p:nvSpPr>
          <p:spPr bwMode="auto">
            <a:xfrm>
              <a:off x="3183" y="1469"/>
              <a:ext cx="525" cy="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6400" b="1" i="1">
                  <a:solidFill>
                    <a:srgbClr val="000000"/>
                  </a:solidFill>
                </a:rPr>
                <a:t>n</a:t>
              </a:r>
              <a:endParaRPr lang="en-GB" sz="1600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4357" name="Rectangle 3"/>
            <p:cNvSpPr>
              <a:spLocks noChangeArrowheads="1"/>
            </p:cNvSpPr>
            <p:nvPr/>
          </p:nvSpPr>
          <p:spPr bwMode="auto">
            <a:xfrm>
              <a:off x="4297" y="547"/>
              <a:ext cx="1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4800" b="1">
                  <a:solidFill>
                    <a:srgbClr val="FF0000"/>
                  </a:solidFill>
                </a:rPr>
                <a:t>2</a:t>
              </a:r>
              <a:endParaRPr lang="en-GB" sz="1600" b="1">
                <a:solidFill>
                  <a:srgbClr val="FF0000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6356968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1527</Words>
  <Application>Microsoft Macintosh PowerPoint</Application>
  <PresentationFormat>On-screen Show (4:3)</PresentationFormat>
  <Paragraphs>317</Paragraphs>
  <Slides>42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Office Theme</vt:lpstr>
      <vt:lpstr>Concours</vt:lpstr>
      <vt:lpstr>Default Design</vt:lpstr>
      <vt:lpstr>1_Default Design</vt:lpstr>
      <vt:lpstr>2_Default Design</vt:lpstr>
      <vt:lpstr>Equation</vt:lpstr>
      <vt:lpstr>Equation.3</vt:lpstr>
      <vt:lpstr>Формула</vt:lpstr>
      <vt:lpstr>Research Skills</vt:lpstr>
      <vt:lpstr>Mean: Add all the scores together and divide by the total number of scores. </vt:lpstr>
      <vt:lpstr>Question 1 a</vt:lpstr>
      <vt:lpstr>Question 1 a (Answers)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 1 b (Answers)</vt:lpstr>
      <vt:lpstr>PowerPoint Presentation</vt:lpstr>
      <vt:lpstr>PowerPoint Presentation</vt:lpstr>
      <vt:lpstr>Question 1 d</vt:lpstr>
      <vt:lpstr>Question 1 d</vt:lpstr>
      <vt:lpstr>Question 1 d (Answers)</vt:lpstr>
      <vt:lpstr>Question 2 a</vt:lpstr>
      <vt:lpstr>PowerPoint Presentation</vt:lpstr>
      <vt:lpstr>PowerPoint Presentation</vt:lpstr>
      <vt:lpstr>PowerPoint Presentation</vt:lpstr>
      <vt:lpstr>Question 2 a (Answers)</vt:lpstr>
      <vt:lpstr>Question 2 </vt:lpstr>
      <vt:lpstr>Question 2 b &amp; c (Answers)</vt:lpstr>
      <vt:lpstr>Question 3 a </vt:lpstr>
      <vt:lpstr>Question 3 a </vt:lpstr>
      <vt:lpstr>Question 3 a (Answers)</vt:lpstr>
      <vt:lpstr>Question 3 b </vt:lpstr>
      <vt:lpstr>Area under the curve</vt:lpstr>
      <vt:lpstr>PowerPoint Presentation</vt:lpstr>
      <vt:lpstr>Question 3 b (Answers)</vt:lpstr>
      <vt:lpstr>Question 3</vt:lpstr>
      <vt:lpstr>Tips for 3b: area under the curve</vt:lpstr>
      <vt:lpstr>Area under the curve</vt:lpstr>
      <vt:lpstr>Question 3 (Answers)</vt:lpstr>
      <vt:lpstr>Question 4: hypnotherapy vs. homeopathy</vt:lpstr>
      <vt:lpstr>Question 4: hypnotherapy vs. homeopathy</vt:lpstr>
      <vt:lpstr>Question 4: hypnotherapy vs. homeopathy</vt:lpstr>
      <vt:lpstr>Question 4: hypnotherapy vs. homeopathy</vt:lpstr>
      <vt:lpstr>Question 5: snail-racing</vt:lpstr>
      <vt:lpstr>Question 5: snail-racing</vt:lpstr>
      <vt:lpstr>Question 5: snail-racing</vt:lpstr>
    </vt:vector>
  </TitlesOfParts>
  <Company>University of Sussex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Skills</dc:title>
  <dc:creator>Sarah Laurence</dc:creator>
  <cp:lastModifiedBy>Sanjeedah Choudhury</cp:lastModifiedBy>
  <cp:revision>26</cp:revision>
  <dcterms:created xsi:type="dcterms:W3CDTF">2012-10-16T10:03:22Z</dcterms:created>
  <dcterms:modified xsi:type="dcterms:W3CDTF">2012-10-17T11:10:25Z</dcterms:modified>
</cp:coreProperties>
</file>